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4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311760" y="305028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75032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26144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221076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31176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126144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221076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311760" y="555480"/>
            <a:ext cx="2807640" cy="3502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175032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311760" y="305028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175032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126144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221076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31176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126144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221076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311760" y="555480"/>
            <a:ext cx="2807640" cy="3502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175032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311760" y="305028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175032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126144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221076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31176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 type="body"/>
          </p:nvPr>
        </p:nvSpPr>
        <p:spPr>
          <a:xfrm>
            <a:off x="126144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7"/>
          <p:cNvSpPr>
            <a:spLocks noGrp="1"/>
          </p:cNvSpPr>
          <p:nvPr>
            <p:ph type="body"/>
          </p:nvPr>
        </p:nvSpPr>
        <p:spPr>
          <a:xfrm>
            <a:off x="221076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subTitle"/>
          </p:nvPr>
        </p:nvSpPr>
        <p:spPr>
          <a:xfrm>
            <a:off x="311760" y="555480"/>
            <a:ext cx="2807640" cy="3502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175032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311760" y="305028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 type="body"/>
          </p:nvPr>
        </p:nvSpPr>
        <p:spPr>
          <a:xfrm>
            <a:off x="175032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126144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221076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 type="body"/>
          </p:nvPr>
        </p:nvSpPr>
        <p:spPr>
          <a:xfrm>
            <a:off x="31176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 type="body"/>
          </p:nvPr>
        </p:nvSpPr>
        <p:spPr>
          <a:xfrm>
            <a:off x="126144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7"/>
          <p:cNvSpPr>
            <a:spLocks noGrp="1"/>
          </p:cNvSpPr>
          <p:nvPr>
            <p:ph type="body"/>
          </p:nvPr>
        </p:nvSpPr>
        <p:spPr>
          <a:xfrm>
            <a:off x="221076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ubTitle"/>
          </p:nvPr>
        </p:nvSpPr>
        <p:spPr>
          <a:xfrm>
            <a:off x="311760" y="555480"/>
            <a:ext cx="2807640" cy="3502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175032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311760" y="305028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 type="body"/>
          </p:nvPr>
        </p:nvSpPr>
        <p:spPr>
          <a:xfrm>
            <a:off x="175032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311760" y="555480"/>
            <a:ext cx="2807640" cy="3502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126144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2210760" y="138960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body"/>
          </p:nvPr>
        </p:nvSpPr>
        <p:spPr>
          <a:xfrm>
            <a:off x="31176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6"/>
          <p:cNvSpPr>
            <a:spLocks noGrp="1"/>
          </p:cNvSpPr>
          <p:nvPr>
            <p:ph type="body"/>
          </p:nvPr>
        </p:nvSpPr>
        <p:spPr>
          <a:xfrm>
            <a:off x="126144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7"/>
          <p:cNvSpPr>
            <a:spLocks noGrp="1"/>
          </p:cNvSpPr>
          <p:nvPr>
            <p:ph type="body"/>
          </p:nvPr>
        </p:nvSpPr>
        <p:spPr>
          <a:xfrm>
            <a:off x="2210760" y="3050280"/>
            <a:ext cx="90396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317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750320" y="305028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750320" y="1389600"/>
            <a:ext cx="136980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311760" y="3050280"/>
            <a:ext cx="2807640" cy="151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9fc5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4286160" y="0"/>
            <a:ext cx="72000" cy="514332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4358520" y="0"/>
            <a:ext cx="3852720" cy="5143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344160" y="1404000"/>
            <a:ext cx="8455320" cy="21463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r>
              <a:rPr b="0" lang="en-US" sz="6800" spc="-1" strike="noStrike">
                <a:solidFill>
                  <a:srgbClr val="000000"/>
                </a:solidFill>
                <a:latin typeface="Arial"/>
              </a:rPr>
              <a:t>Click to edit the </a:t>
            </a:r>
            <a:r>
              <a:rPr b="0" lang="en-US" sz="6800" spc="-1" strike="noStrike">
                <a:solidFill>
                  <a:srgbClr val="000000"/>
                </a:solidFill>
                <a:latin typeface="Arial"/>
              </a:rPr>
              <a:t>title text format</a:t>
            </a:r>
            <a:endParaRPr b="0" lang="en-US" sz="6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498160" y="4688640"/>
            <a:ext cx="548280" cy="3931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F5B6B467-4EE8-41A6-B03A-CBE87B8A8F8F}" type="slidenum">
              <a:rPr b="0" lang="it" sz="10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9fc5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4572000" y="0"/>
            <a:ext cx="4571640" cy="51433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2"/>
          <p:cNvSpPr/>
          <p:nvPr/>
        </p:nvSpPr>
        <p:spPr>
          <a:xfrm>
            <a:off x="5029560" y="4495680"/>
            <a:ext cx="468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3"/>
          <p:cNvSpPr>
            <a:spLocks noGrp="1"/>
          </p:cNvSpPr>
          <p:nvPr>
            <p:ph type="title"/>
          </p:nvPr>
        </p:nvSpPr>
        <p:spPr>
          <a:xfrm>
            <a:off x="265680" y="1081800"/>
            <a:ext cx="4044960" cy="1785960"/>
          </a:xfrm>
          <a:prstGeom prst="rect">
            <a:avLst/>
          </a:prstGeom>
        </p:spPr>
        <p:txBody>
          <a:bodyPr tIns="91440" bIns="91440" anchor="b">
            <a:normAutofit/>
          </a:bodyPr>
          <a:p>
            <a:r>
              <a:rPr b="0" lang="en-US" sz="4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4939560" y="724320"/>
            <a:ext cx="3836520" cy="3694680"/>
          </a:xfrm>
          <a:prstGeom prst="rect">
            <a:avLst/>
          </a:prstGeom>
        </p:spPr>
        <p:txBody>
          <a:bodyPr tIns="91440" bIns="91440" anchor="ctr">
            <a:normAutofit fontScale="6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498160" y="4688640"/>
            <a:ext cx="548280" cy="3931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63FB476-A6B6-4052-A5DC-B17946A2DD90}" type="slidenum">
              <a:rPr b="0" lang="it" sz="10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9fc5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</p:spPr>
        <p:txBody>
          <a:bodyPr tIns="91440" bIns="91440" anchor="b">
            <a:normAutofit fontScale="76000"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</p:spPr>
        <p:txBody>
          <a:bodyPr tIns="91440" bIns="91440">
            <a:normAutofit fontScale="18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/>
          </p:nvPr>
        </p:nvSpPr>
        <p:spPr>
          <a:xfrm>
            <a:off x="8498160" y="4688640"/>
            <a:ext cx="548280" cy="3931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671B3FA3-014B-411E-A76F-BFF9FF945C9B}" type="slidenum">
              <a:rPr b="0" lang="it" sz="10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9fc5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 rot="5400000">
            <a:off x="4551120" y="-498600"/>
            <a:ext cx="42120" cy="845532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PlaceHolder 2"/>
          <p:cNvSpPr>
            <a:spLocks noGrp="1"/>
          </p:cNvSpPr>
          <p:nvPr>
            <p:ph type="title"/>
          </p:nvPr>
        </p:nvSpPr>
        <p:spPr>
          <a:xfrm>
            <a:off x="344160" y="1404000"/>
            <a:ext cx="8455320" cy="21463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sldNum"/>
          </p:nvPr>
        </p:nvSpPr>
        <p:spPr>
          <a:xfrm>
            <a:off x="8498160" y="4688640"/>
            <a:ext cx="548280" cy="3931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CA5B66B-37D8-439A-A3EE-02220D47EA76}" type="slidenum">
              <a:rPr b="0" lang="it" sz="10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9fc5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311760" y="1000080"/>
            <a:ext cx="8520120" cy="2145960"/>
          </a:xfrm>
          <a:prstGeom prst="rect">
            <a:avLst/>
          </a:prstGeom>
        </p:spPr>
        <p:txBody>
          <a:bodyPr tIns="91440" bIns="91440" anchor="b">
            <a:normAutofit fontScale="91000"/>
          </a:bodyPr>
          <a:p>
            <a:pPr algn="ctr">
              <a:lnSpc>
                <a:spcPct val="100000"/>
              </a:lnSpc>
            </a:pPr>
            <a:r>
              <a:rPr b="0" lang="en-US" sz="14000" spc="-1" strike="noStrike">
                <a:solidFill>
                  <a:srgbClr val="000000"/>
                </a:solidFill>
                <a:highlight>
                  <a:srgbClr val="f8e71c"/>
                </a:highlight>
                <a:latin typeface="Montserrat"/>
                <a:ea typeface="Montserrat"/>
              </a:rPr>
              <a:t>xx%</a:t>
            </a:r>
            <a:endParaRPr b="0" lang="en-US" sz="1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311760" y="3228480"/>
            <a:ext cx="8520120" cy="1300320"/>
          </a:xfrm>
          <a:prstGeom prst="rect">
            <a:avLst/>
          </a:prstGeom>
        </p:spPr>
        <p:txBody>
          <a:bodyPr tIns="91440" bIns="91440">
            <a:normAutofit fontScale="3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sldNum"/>
          </p:nvPr>
        </p:nvSpPr>
        <p:spPr>
          <a:xfrm>
            <a:off x="8498160" y="4688640"/>
            <a:ext cx="548280" cy="3931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96F4B2F9-7BAA-4EA3-AF21-C36A6A6F68B1}" type="slidenum">
              <a:rPr b="0" lang="it" sz="10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4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4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344160" y="1404000"/>
            <a:ext cx="8455320" cy="21463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tIns="91440" bIns="91440" anchor="ctr">
            <a:norm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6800" spc="-1" strike="noStrike">
                <a:solidFill>
                  <a:srgbClr val="000000"/>
                </a:solidFill>
                <a:highlight>
                  <a:srgbClr val="f8e71c"/>
                </a:highlight>
                <a:latin typeface="Playfair Display"/>
                <a:ea typeface="Playfair Display"/>
              </a:rPr>
              <a:t>Project Cost</a:t>
            </a:r>
            <a:endParaRPr b="0" lang="en-US" sz="6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TextShape 2"/>
          <p:cNvSpPr txBox="1"/>
          <p:nvPr/>
        </p:nvSpPr>
        <p:spPr>
          <a:xfrm>
            <a:off x="344160" y="3550680"/>
            <a:ext cx="4909680" cy="57744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tIns="91440" bIns="91440" anchor="ctr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it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Budget planning vs return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2" name="CustomShape 3"/>
          <p:cNvSpPr/>
          <p:nvPr/>
        </p:nvSpPr>
        <p:spPr>
          <a:xfrm>
            <a:off x="5853240" y="4032360"/>
            <a:ext cx="733644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TextShape 1"/>
          <p:cNvSpPr txBox="1"/>
          <p:nvPr/>
        </p:nvSpPr>
        <p:spPr>
          <a:xfrm>
            <a:off x="344160" y="244080"/>
            <a:ext cx="8455320" cy="1171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tIns="91440" bIns="91440" anchor="ctr">
            <a:norm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4800" spc="-1" strike="noStrike">
                <a:solidFill>
                  <a:srgbClr val="000000"/>
                </a:solidFill>
                <a:highlight>
                  <a:srgbClr val="f8e71c"/>
                </a:highlight>
                <a:latin typeface="Playfair Display"/>
                <a:ea typeface="Playfair Display"/>
              </a:rPr>
              <a:t>Business/Organization 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TextShape 2"/>
          <p:cNvSpPr txBox="1"/>
          <p:nvPr/>
        </p:nvSpPr>
        <p:spPr>
          <a:xfrm>
            <a:off x="344160" y="1550880"/>
            <a:ext cx="8455320" cy="2090160"/>
          </a:xfrm>
          <a:prstGeom prst="rect">
            <a:avLst/>
          </a:prstGeom>
          <a:solidFill>
            <a:srgbClr val="f8e71c"/>
          </a:solidFill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1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1. Project reengineering : hire a new operation staff and internet package for doctors. Assume </a:t>
            </a:r>
            <a:r>
              <a:rPr b="1" lang="it" sz="1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15 € * 7000 </a:t>
            </a:r>
            <a:br/>
            <a:r>
              <a:rPr b="1" lang="it" sz="1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    doctors per month, new operation staff (helpdesk) 5 operators * 1500 € per month</a:t>
            </a:r>
            <a:br/>
            <a:br/>
            <a:r>
              <a:rPr b="0" lang="it" sz="1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2. Helpdesk ( implementation chatbot )-&gt;no cost, </a:t>
            </a:r>
            <a:br/>
            <a:r>
              <a:rPr b="0" lang="it" sz="1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    on call heldesk : need a dedicated line telephone = </a:t>
            </a:r>
            <a:r>
              <a:rPr b="1" lang="it" sz="1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5 line dedicated * 15 €  per month  </a:t>
            </a:r>
            <a:r>
              <a:rPr b="0" lang="it" sz="1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             </a:t>
            </a:r>
            <a:br/>
            <a:r>
              <a:rPr b="0" lang="it" sz="1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   </a:t>
            </a:r>
            <a:br/>
            <a:r>
              <a:rPr b="0" lang="it" sz="1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3. Socialization ( video presentation -&gt; created by team UI/UX ( cost included)), advertisement on</a:t>
            </a:r>
            <a:br/>
            <a:r>
              <a:rPr b="0" lang="it" sz="1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    e-billboard or TV or internet= </a:t>
            </a:r>
            <a:r>
              <a:rPr b="1" lang="it" sz="1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5000 € per month * 4 months</a:t>
            </a:r>
            <a:br/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CustomShape 3"/>
          <p:cNvSpPr/>
          <p:nvPr/>
        </p:nvSpPr>
        <p:spPr>
          <a:xfrm>
            <a:off x="674280" y="3897720"/>
            <a:ext cx="7336440" cy="109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Total per annum : </a:t>
            </a:r>
            <a:endParaRPr b="0" lang="en-US" sz="1200" spc="-1" strike="noStrike"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000000"/>
              </a:buClr>
              <a:buFont typeface="Arial"/>
              <a:buAutoNum type="arabicPeriod"/>
              <a:tabLst>
                <a:tab algn="l" pos="0"/>
              </a:tabLst>
            </a:pPr>
            <a:r>
              <a:rPr b="1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Internet package      : 1.260.000 €</a:t>
            </a:r>
            <a:endParaRPr b="0" lang="en-US" sz="1200" spc="-1" strike="noStrike"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000000"/>
              </a:buClr>
              <a:buFont typeface="Roboto"/>
              <a:buAutoNum type="arabicPeriod"/>
              <a:tabLst>
                <a:tab algn="l" pos="0"/>
              </a:tabLst>
            </a:pPr>
            <a:r>
              <a:rPr b="1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Operation staff         :       90.000 € </a:t>
            </a:r>
            <a:endParaRPr b="0" lang="en-US" sz="1200" spc="-1" strike="noStrike"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000000"/>
              </a:buClr>
              <a:buFont typeface="Roboto"/>
              <a:buAutoNum type="arabicPeriod"/>
              <a:tabLst>
                <a:tab algn="l" pos="0"/>
              </a:tabLst>
            </a:pPr>
            <a:r>
              <a:rPr b="1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Line                           :            900 € </a:t>
            </a:r>
            <a:endParaRPr b="0" lang="en-US" sz="1200" spc="-1" strike="noStrike"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000000"/>
              </a:buClr>
              <a:buFont typeface="Roboto"/>
              <a:buAutoNum type="arabicPeriod"/>
              <a:tabLst>
                <a:tab algn="l" pos="0"/>
              </a:tabLst>
            </a:pPr>
            <a:r>
              <a:rPr b="1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Advertisement          :         2.000 € 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71" name="CustomShape 4"/>
          <p:cNvSpPr/>
          <p:nvPr/>
        </p:nvSpPr>
        <p:spPr>
          <a:xfrm>
            <a:off x="4356000" y="4329360"/>
            <a:ext cx="431280" cy="390960"/>
          </a:xfrm>
          <a:prstGeom prst="chevron">
            <a:avLst>
              <a:gd name="adj" fmla="val 50000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2" name="CustomShape 5"/>
          <p:cNvSpPr/>
          <p:nvPr/>
        </p:nvSpPr>
        <p:spPr>
          <a:xfrm>
            <a:off x="5205960" y="4410000"/>
            <a:ext cx="7336440" cy="36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1.352.900 € 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TextShape 1"/>
          <p:cNvSpPr txBox="1"/>
          <p:nvPr/>
        </p:nvSpPr>
        <p:spPr>
          <a:xfrm>
            <a:off x="165960" y="1359360"/>
            <a:ext cx="2807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TECHNOLOGY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CustomShape 2"/>
          <p:cNvSpPr/>
          <p:nvPr/>
        </p:nvSpPr>
        <p:spPr>
          <a:xfrm>
            <a:off x="4291200" y="970560"/>
            <a:ext cx="4642560" cy="74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Technology (I)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cloud implementation :</a:t>
            </a:r>
            <a:endParaRPr b="0" lang="en-US" sz="12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34 KB per request / 512 KB request increment = RoundUp (0.06640625) = 1 billable request(s)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50 requests per month x 1,000,000 unit multiplier x 1 billable request(s) = 50,000,000 total billable request(s)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Tiered price for: 50000000 requests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50000000 requests x 0.0000011700 USD = 58.50 USD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Total tier cost = 58.5000 USD (HTTP API requests)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API gateway (monthly): 58.50 USD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10 requests x 1,000,000 unit multiplier = 10,000,000 total REST API requests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Tiered price for: 10000000 requests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10000000 requests x 0.0000036800 USD = 36.80 USD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Total tier cost = 36.8000 USD (REST API requests)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1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Tiered price total for REST API requests: 36.80 USD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0.26 USD per hour x 730 hours in a month = 189.80 USD for cache memory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1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Dedicated cache memory total price: 189.80 USD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36.80 USD + 189.80 USD = 226.60 USD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REST API cost (monthly): 226.60 USD</a:t>
            </a:r>
            <a:endParaRPr b="0" lang="en-US" sz="1100" spc="-1" strike="noStrike"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1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100" spc="-1" strike="noStrike">
              <a:latin typeface="Arial"/>
            </a:endParaRPr>
          </a:p>
        </p:txBody>
      </p:sp>
      <p:pic>
        <p:nvPicPr>
          <p:cNvPr id="375" name="Google Shape;273;p23" descr=""/>
          <p:cNvPicPr/>
          <p:nvPr/>
        </p:nvPicPr>
        <p:blipFill>
          <a:blip r:embed="rId1">
            <a:alphaModFix amt="2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roup 1"/>
          <p:cNvGrpSpPr/>
          <p:nvPr/>
        </p:nvGrpSpPr>
        <p:grpSpPr>
          <a:xfrm>
            <a:off x="2598120" y="970560"/>
            <a:ext cx="6335640" cy="747000"/>
            <a:chOff x="2598120" y="970560"/>
            <a:chExt cx="6335640" cy="747000"/>
          </a:xfrm>
        </p:grpSpPr>
        <p:sp>
          <p:nvSpPr>
            <p:cNvPr id="377" name="CustomShape 2"/>
            <p:cNvSpPr/>
            <p:nvPr/>
          </p:nvSpPr>
          <p:spPr>
            <a:xfrm>
              <a:off x="2598120" y="1346400"/>
              <a:ext cx="165240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bdbd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8" name="CustomShape 3"/>
            <p:cNvSpPr/>
            <p:nvPr/>
          </p:nvSpPr>
          <p:spPr>
            <a:xfrm>
              <a:off x="4291200" y="970560"/>
              <a:ext cx="4642560" cy="747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8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Technology (II)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cloud implementation :</a:t>
              </a:r>
              <a:endParaRPr b="0" lang="en-US" sz="12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spcBef>
                  <a:spcPts val="1199"/>
                </a:spcBef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Total number of queries: 1000 per day * (730 hours in a month / 24 hours in a day) = 30416.67 queries per month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Data amount scanned per query: 1 GB x 0.0009765625 TB in a GB = 0.0009765625 TB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Rounding (30416.67) = 30417 Rounded total number of queries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30,417 queries per month x 0.0009765625 TB x 5.00 USD = 148.52 USD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●"/>
                <a:tabLst>
                  <a:tab algn="l" pos="0"/>
                </a:tabLst>
              </a:pPr>
              <a:r>
                <a:rPr b="1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Amazon Athena pricing (monthly): 148.52 USD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Tiered price for: 500 GB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500 GB x 0.0230000000 USD = 11.50 USD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Total tier cost = 11.5000 USD (S3 Standard storage cost)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1,000 PUT requests for S3 Storage x 0.000005 USD per request = 0.005 USD (S3 Standard PUT requests cost)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1,000 GET requests in a month x 0.0000004 USD per request = 0.0004 USD (S3 Standard GET requests cost)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100 GB x 0.0007 USD = 0.07 USD (S3 select returned cost)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100 GB x 0.002 USD = 0.20 USD (S3 select scanned cost)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-"/>
                <a:tabLst>
                  <a:tab algn="l" pos="0"/>
                </a:tabLst>
              </a:pPr>
              <a:r>
                <a:rPr b="0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11.50 USD + 0.0004 USD + 0.005 USD + 0.07 USD + 0.20 USD = 11.78 USD (Total S3 Standard Storage, data requests, S3 select cost)</a:t>
              </a:r>
              <a:endParaRPr b="0" lang="en-US" sz="1100" spc="-1" strike="noStrike">
                <a:latin typeface="Arial"/>
              </a:endParaRPr>
            </a:p>
            <a:p>
              <a:pPr marL="457200" indent="-298080">
                <a:lnSpc>
                  <a:spcPct val="115000"/>
                </a:lnSpc>
                <a:buClr>
                  <a:srgbClr val="000000"/>
                </a:buClr>
                <a:buFont typeface="Arial"/>
                <a:buChar char="●"/>
                <a:tabLst>
                  <a:tab algn="l" pos="0"/>
                </a:tabLst>
              </a:pPr>
              <a:r>
                <a:rPr b="1" lang="it" sz="1100" spc="-1" strike="noStrike">
                  <a:solidFill>
                    <a:srgbClr val="000000"/>
                  </a:solidFill>
                  <a:latin typeface="Arial"/>
                  <a:ea typeface="Arial"/>
                </a:rPr>
                <a:t>S3 Standard cost (monthly): 11.78 USD</a:t>
              </a:r>
              <a:endParaRPr b="0" lang="en-US" sz="11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spcBef>
                  <a:spcPts val="1199"/>
                </a:spcBef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 </a:t>
              </a:r>
              <a:endParaRPr b="0" lang="en-US" sz="1200" spc="-1" strike="noStrike">
                <a:latin typeface="Arial"/>
              </a:endParaRPr>
            </a:p>
          </p:txBody>
        </p:sp>
      </p:grpSp>
      <p:sp>
        <p:nvSpPr>
          <p:cNvPr id="379" name="TextShape 4"/>
          <p:cNvSpPr txBox="1"/>
          <p:nvPr/>
        </p:nvSpPr>
        <p:spPr>
          <a:xfrm>
            <a:off x="165960" y="1359360"/>
            <a:ext cx="2807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TECHNOLOGY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80" name="Google Shape;282;p24" descr=""/>
          <p:cNvPicPr/>
          <p:nvPr/>
        </p:nvPicPr>
        <p:blipFill>
          <a:blip r:embed="rId1">
            <a:alphaModFix amt="25000"/>
          </a:blip>
          <a:stretch/>
        </p:blipFill>
        <p:spPr>
          <a:xfrm>
            <a:off x="-294840" y="-165600"/>
            <a:ext cx="9438840" cy="530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TextShape 1"/>
          <p:cNvSpPr txBox="1"/>
          <p:nvPr/>
        </p:nvSpPr>
        <p:spPr>
          <a:xfrm>
            <a:off x="165960" y="1359360"/>
            <a:ext cx="2807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TECHNOLOGY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CustomShape 2"/>
          <p:cNvSpPr/>
          <p:nvPr/>
        </p:nvSpPr>
        <p:spPr>
          <a:xfrm>
            <a:off x="4291200" y="970560"/>
            <a:ext cx="4642560" cy="74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Technology (III)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cloud implementation :</a:t>
            </a:r>
            <a:endParaRPr b="0" lang="en-US" sz="12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1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S3 Standard storage overhead cost: 0.0056152 USD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500 GB per month x 0.0036 USD = 1.80 USD (Glacier storage cost)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Glacier storage overhead cost: 0.0035156 USD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Glacier storage cost: 1.80 USD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0.0035156 USD + 0.0056152 USD + 1.80 USD = 1.809131 USD (total Glacier storage cost)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100 requests x 0.000033 USD = 0.0033 USD (PUT, COPY, POST, LIST requests to S3 Glacier cost)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100 requests x 0.000033 USD = 0.0033 USD (Lifecycle transitions cost)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100 requests x 0.000055 USD = 0.0055 USD (Cost for Restore requests (Standard))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100 requests x 0.011 USD = 1.10 USD (Cost for Restore requests (Expedited))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100 GB per month x 0.01 USD = 1.00 USD (Cost for Data retrievals (Standard))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100 GB per month x 0.03 USD = 3.00 USD (Cost for Data retrievals (Expedited))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-"/>
              <a:tabLst>
                <a:tab algn="l" pos="0"/>
              </a:tabLst>
            </a:pPr>
            <a:r>
              <a:rPr b="0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1.809131 USD + 0.0033 USD + 0.0033 USD + 0.0055 USD + 1.10 USD + 1.00 USD + 3.00 USD = 6.92 USD (Total Data Retrieval cost )</a:t>
            </a:r>
            <a:endParaRPr b="0" lang="en-US" sz="11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S3 Glacier cost (monthly): 6.92 USD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100" spc="-1" strike="noStrike">
              <a:latin typeface="Arial"/>
            </a:endParaRPr>
          </a:p>
        </p:txBody>
      </p:sp>
      <p:pic>
        <p:nvPicPr>
          <p:cNvPr id="383" name="Google Shape;289;p25" descr=""/>
          <p:cNvPicPr/>
          <p:nvPr/>
        </p:nvPicPr>
        <p:blipFill>
          <a:blip r:embed="rId1">
            <a:alphaModFix amt="2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Shape 1"/>
          <p:cNvSpPr txBox="1"/>
          <p:nvPr/>
        </p:nvSpPr>
        <p:spPr>
          <a:xfrm>
            <a:off x="165960" y="1359360"/>
            <a:ext cx="2807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TECHNOLOGY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85" name="Google Shape;295;p26" descr=""/>
          <p:cNvPicPr/>
          <p:nvPr/>
        </p:nvPicPr>
        <p:blipFill>
          <a:blip r:embed="rId1">
            <a:alphaModFix amt="2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386" name="CustomShape 2"/>
          <p:cNvSpPr/>
          <p:nvPr/>
        </p:nvSpPr>
        <p:spPr>
          <a:xfrm>
            <a:off x="4291200" y="970560"/>
            <a:ext cx="4642560" cy="74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Technology(IV)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cloud implementation :</a:t>
            </a:r>
            <a:endParaRPr b="0" lang="en-US" sz="1200" spc="-1" strike="noStrike">
              <a:latin typeface="Arial"/>
            </a:endParaRPr>
          </a:p>
          <a:p>
            <a:pPr marL="457200" indent="-298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Arial"/>
              <a:buChar char="●"/>
              <a:tabLst>
                <a:tab algn="l" pos="0"/>
              </a:tabLst>
            </a:pPr>
            <a:r>
              <a:rPr b="1" lang="it" sz="1100" spc="-1" strike="noStrike">
                <a:solidFill>
                  <a:srgbClr val="000000"/>
                </a:solidFill>
                <a:latin typeface="Arial"/>
                <a:ea typeface="Arial"/>
              </a:rPr>
              <a:t>AWS Cloudfront 10.51 USD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201"/>
              </a:spcBef>
              <a:tabLst>
                <a:tab algn="l" pos="0"/>
              </a:tabLst>
            </a:pPr>
            <a:endParaRPr b="0" lang="en-US" sz="11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Total cost per month : 314.31 USD = 277.74 € 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Total cost annually    : 3771.72 USD = 3.332.86 € 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TextShape 1"/>
          <p:cNvSpPr txBox="1"/>
          <p:nvPr/>
        </p:nvSpPr>
        <p:spPr>
          <a:xfrm>
            <a:off x="3440880" y="162720"/>
            <a:ext cx="1857960" cy="647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70000"/>
          </a:bodyPr>
          <a:p>
            <a:pPr algn="ctr"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it" sz="3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Cost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CustomShape 2"/>
          <p:cNvSpPr/>
          <p:nvPr/>
        </p:nvSpPr>
        <p:spPr>
          <a:xfrm rot="16200000">
            <a:off x="2668680" y="-397800"/>
            <a:ext cx="632520" cy="2769480"/>
          </a:xfrm>
          <a:prstGeom prst="bentConnector3">
            <a:avLst>
              <a:gd name="adj1" fmla="val 5000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89" name="CustomShape 3"/>
          <p:cNvSpPr/>
          <p:nvPr/>
        </p:nvSpPr>
        <p:spPr>
          <a:xfrm rot="10800000">
            <a:off x="2623320" y="2538360"/>
            <a:ext cx="7560" cy="492120"/>
          </a:xfrm>
          <a:prstGeom prst="bentConnector3">
            <a:avLst>
              <a:gd name="adj1" fmla="val 3151942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90" name="CustomShape 4"/>
          <p:cNvSpPr/>
          <p:nvPr/>
        </p:nvSpPr>
        <p:spPr>
          <a:xfrm flipH="1" rot="10800000">
            <a:off x="2622960" y="1486080"/>
            <a:ext cx="349920" cy="1051920"/>
          </a:xfrm>
          <a:prstGeom prst="bentConnector3">
            <a:avLst>
              <a:gd name="adj1" fmla="val -68016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91" name="CustomShape 5"/>
          <p:cNvSpPr/>
          <p:nvPr/>
        </p:nvSpPr>
        <p:spPr>
          <a:xfrm>
            <a:off x="3600000" y="265320"/>
            <a:ext cx="1540080" cy="4039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CustomShape 6"/>
          <p:cNvSpPr/>
          <p:nvPr/>
        </p:nvSpPr>
        <p:spPr>
          <a:xfrm>
            <a:off x="6513840" y="1302840"/>
            <a:ext cx="134712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Technology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93" name="CustomShape 7"/>
          <p:cNvSpPr/>
          <p:nvPr/>
        </p:nvSpPr>
        <p:spPr>
          <a:xfrm>
            <a:off x="4823280" y="1302840"/>
            <a:ext cx="134712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Business/</a:t>
            </a:r>
            <a:endParaRPr b="0" lang="en-US" sz="10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Organization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94" name="CustomShape 8"/>
          <p:cNvSpPr/>
          <p:nvPr/>
        </p:nvSpPr>
        <p:spPr>
          <a:xfrm>
            <a:off x="2973240" y="1302840"/>
            <a:ext cx="134712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Software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95" name="CustomShape 9"/>
          <p:cNvSpPr/>
          <p:nvPr/>
        </p:nvSpPr>
        <p:spPr>
          <a:xfrm>
            <a:off x="926640" y="1302840"/>
            <a:ext cx="1347120" cy="366120"/>
          </a:xfrm>
          <a:prstGeom prst="rect">
            <a:avLst/>
          </a:prstGeom>
          <a:solidFill>
            <a:schemeClr val="lt1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Project Management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96" name="CustomShape 10"/>
          <p:cNvSpPr/>
          <p:nvPr/>
        </p:nvSpPr>
        <p:spPr>
          <a:xfrm>
            <a:off x="2623320" y="2354760"/>
            <a:ext cx="1347120" cy="366120"/>
          </a:xfrm>
          <a:prstGeom prst="rect">
            <a:avLst/>
          </a:prstGeom>
          <a:solidFill>
            <a:srgbClr val="6aa84f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EPR 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97" name="CustomShape 11"/>
          <p:cNvSpPr/>
          <p:nvPr/>
        </p:nvSpPr>
        <p:spPr>
          <a:xfrm>
            <a:off x="2630880" y="182880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Analysis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98" name="CustomShape 12"/>
          <p:cNvSpPr/>
          <p:nvPr/>
        </p:nvSpPr>
        <p:spPr>
          <a:xfrm>
            <a:off x="2630880" y="284724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System test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99" name="CustomShape 13"/>
          <p:cNvSpPr/>
          <p:nvPr/>
        </p:nvSpPr>
        <p:spPr>
          <a:xfrm flipH="1" rot="10800000">
            <a:off x="2386440" y="2012400"/>
            <a:ext cx="24372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CustomShape 14"/>
          <p:cNvSpPr/>
          <p:nvPr/>
        </p:nvSpPr>
        <p:spPr>
          <a:xfrm rot="10800000">
            <a:off x="2623320" y="3529080"/>
            <a:ext cx="7560" cy="492120"/>
          </a:xfrm>
          <a:prstGeom prst="bentConnector3">
            <a:avLst>
              <a:gd name="adj1" fmla="val 3126141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CustomShape 15"/>
          <p:cNvSpPr/>
          <p:nvPr/>
        </p:nvSpPr>
        <p:spPr>
          <a:xfrm rot="16200000">
            <a:off x="2111040" y="3306960"/>
            <a:ext cx="552600" cy="360"/>
          </a:xfrm>
          <a:prstGeom prst="bentConnector3">
            <a:avLst>
              <a:gd name="adj1" fmla="val 5000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2" name="CustomShape 16"/>
          <p:cNvSpPr/>
          <p:nvPr/>
        </p:nvSpPr>
        <p:spPr>
          <a:xfrm>
            <a:off x="2630880" y="338076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User test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03" name="CustomShape 17"/>
          <p:cNvSpPr/>
          <p:nvPr/>
        </p:nvSpPr>
        <p:spPr>
          <a:xfrm>
            <a:off x="2630880" y="3914280"/>
            <a:ext cx="1347120" cy="366120"/>
          </a:xfrm>
          <a:prstGeom prst="rect">
            <a:avLst/>
          </a:prstGeom>
          <a:solidFill>
            <a:srgbClr val="6aa84f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Maintenance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04" name="CustomShape 18"/>
          <p:cNvSpPr/>
          <p:nvPr/>
        </p:nvSpPr>
        <p:spPr>
          <a:xfrm rot="10800000">
            <a:off x="4461120" y="2474640"/>
            <a:ext cx="195840" cy="932400"/>
          </a:xfrm>
          <a:prstGeom prst="bentConnector2">
            <a:avLst/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CustomShape 19"/>
          <p:cNvSpPr/>
          <p:nvPr/>
        </p:nvSpPr>
        <p:spPr>
          <a:xfrm flipH="1" rot="10800000">
            <a:off x="4705200" y="1486080"/>
            <a:ext cx="106920" cy="1051920"/>
          </a:xfrm>
          <a:prstGeom prst="bentConnector4">
            <a:avLst>
              <a:gd name="adj1" fmla="val -228513"/>
              <a:gd name="adj2" fmla="val 10164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6" name="CustomShape 20"/>
          <p:cNvSpPr/>
          <p:nvPr/>
        </p:nvSpPr>
        <p:spPr>
          <a:xfrm>
            <a:off x="4705560" y="2354760"/>
            <a:ext cx="1347120" cy="366120"/>
          </a:xfrm>
          <a:prstGeom prst="rect">
            <a:avLst/>
          </a:prstGeom>
          <a:solidFill>
            <a:srgbClr val="6aa84f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Project Reengineering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07" name="CustomShape 21"/>
          <p:cNvSpPr/>
          <p:nvPr/>
        </p:nvSpPr>
        <p:spPr>
          <a:xfrm>
            <a:off x="4656960" y="322380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Helpdesk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08" name="CustomShape 22"/>
          <p:cNvSpPr/>
          <p:nvPr/>
        </p:nvSpPr>
        <p:spPr>
          <a:xfrm rot="10800000">
            <a:off x="6513840" y="1486080"/>
            <a:ext cx="20520" cy="1051920"/>
          </a:xfrm>
          <a:prstGeom prst="bentConnector3">
            <a:avLst>
              <a:gd name="adj1" fmla="val 1249819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9" name="CustomShape 23"/>
          <p:cNvSpPr/>
          <p:nvPr/>
        </p:nvSpPr>
        <p:spPr>
          <a:xfrm>
            <a:off x="6534360" y="2354760"/>
            <a:ext cx="1347120" cy="366120"/>
          </a:xfrm>
          <a:prstGeom prst="rect">
            <a:avLst/>
          </a:prstGeom>
          <a:solidFill>
            <a:srgbClr val="6aa84f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Cloud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10" name="CustomShape 24"/>
          <p:cNvSpPr/>
          <p:nvPr/>
        </p:nvSpPr>
        <p:spPr>
          <a:xfrm>
            <a:off x="4656960" y="391428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Socialization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11" name="CustomShape 25"/>
          <p:cNvSpPr/>
          <p:nvPr/>
        </p:nvSpPr>
        <p:spPr>
          <a:xfrm flipH="1" rot="10800000">
            <a:off x="4656600" y="3407040"/>
            <a:ext cx="360" cy="690120"/>
          </a:xfrm>
          <a:prstGeom prst="bentConnector3">
            <a:avLst>
              <a:gd name="adj1" fmla="val -32685431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412" name="Google Shape;326;p27" descr=""/>
          <p:cNvPicPr/>
          <p:nvPr/>
        </p:nvPicPr>
        <p:blipFill>
          <a:blip r:embed="rId1"/>
          <a:stretch/>
        </p:blipFill>
        <p:spPr>
          <a:xfrm>
            <a:off x="534960" y="3009600"/>
            <a:ext cx="1540080" cy="1260720"/>
          </a:xfrm>
          <a:prstGeom prst="rect">
            <a:avLst/>
          </a:prstGeom>
          <a:ln>
            <a:noFill/>
          </a:ln>
        </p:spPr>
      </p:pic>
      <p:sp>
        <p:nvSpPr>
          <p:cNvPr id="413" name="CustomShape 26"/>
          <p:cNvSpPr/>
          <p:nvPr/>
        </p:nvSpPr>
        <p:spPr>
          <a:xfrm rot="16200000">
            <a:off x="3691800" y="625320"/>
            <a:ext cx="632520" cy="722520"/>
          </a:xfrm>
          <a:prstGeom prst="bentConnector3">
            <a:avLst>
              <a:gd name="adj1" fmla="val 5000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4" name="CustomShape 27"/>
          <p:cNvSpPr/>
          <p:nvPr/>
        </p:nvSpPr>
        <p:spPr>
          <a:xfrm flipH="1" rot="5400000">
            <a:off x="4617000" y="423000"/>
            <a:ext cx="632520" cy="1126800"/>
          </a:xfrm>
          <a:prstGeom prst="bentConnector3">
            <a:avLst>
              <a:gd name="adj1" fmla="val 5000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CustomShape 28"/>
          <p:cNvSpPr/>
          <p:nvPr/>
        </p:nvSpPr>
        <p:spPr>
          <a:xfrm flipH="1" rot="5400000">
            <a:off x="5462280" y="-421920"/>
            <a:ext cx="632520" cy="2817360"/>
          </a:xfrm>
          <a:prstGeom prst="bentConnector3">
            <a:avLst>
              <a:gd name="adj1" fmla="val 5000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CustomShape 29"/>
          <p:cNvSpPr/>
          <p:nvPr/>
        </p:nvSpPr>
        <p:spPr>
          <a:xfrm flipH="1" rot="10800000">
            <a:off x="818640" y="1486080"/>
            <a:ext cx="106920" cy="1204200"/>
          </a:xfrm>
          <a:prstGeom prst="bentConnector3">
            <a:avLst>
              <a:gd name="adj1" fmla="val -222339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7" name="CustomShape 30"/>
          <p:cNvSpPr/>
          <p:nvPr/>
        </p:nvSpPr>
        <p:spPr>
          <a:xfrm>
            <a:off x="819360" y="2507400"/>
            <a:ext cx="1347120" cy="366120"/>
          </a:xfrm>
          <a:prstGeom prst="rect">
            <a:avLst/>
          </a:prstGeom>
          <a:solidFill>
            <a:srgbClr val="6aa84f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People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18" name="CustomShape 31"/>
          <p:cNvSpPr/>
          <p:nvPr/>
        </p:nvSpPr>
        <p:spPr>
          <a:xfrm>
            <a:off x="498240" y="4519440"/>
            <a:ext cx="7020360" cy="36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1200" spc="-1" strike="noStrike">
                <a:solidFill>
                  <a:srgbClr val="000000"/>
                </a:solidFill>
                <a:latin typeface="Roboto"/>
                <a:ea typeface="Roboto"/>
              </a:rPr>
              <a:t>*based on calculation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337;p28" descr=""/>
          <p:cNvPicPr/>
          <p:nvPr/>
        </p:nvPicPr>
        <p:blipFill>
          <a:blip r:embed="rId1"/>
          <a:stretch/>
        </p:blipFill>
        <p:spPr>
          <a:xfrm>
            <a:off x="3440880" y="669600"/>
            <a:ext cx="2261880" cy="1504800"/>
          </a:xfrm>
          <a:prstGeom prst="rect">
            <a:avLst/>
          </a:prstGeom>
          <a:ln>
            <a:noFill/>
          </a:ln>
        </p:spPr>
      </p:pic>
      <p:sp>
        <p:nvSpPr>
          <p:cNvPr id="420" name="TextShape 1"/>
          <p:cNvSpPr txBox="1"/>
          <p:nvPr/>
        </p:nvSpPr>
        <p:spPr>
          <a:xfrm>
            <a:off x="3440880" y="162720"/>
            <a:ext cx="1857960" cy="647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70000"/>
          </a:bodyPr>
          <a:p>
            <a:pPr algn="ctr"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it" sz="3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Benefit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1" name="CustomShape 2"/>
          <p:cNvSpPr/>
          <p:nvPr/>
        </p:nvSpPr>
        <p:spPr>
          <a:xfrm rot="10800000">
            <a:off x="573120" y="3510360"/>
            <a:ext cx="197640" cy="963360"/>
          </a:xfrm>
          <a:prstGeom prst="bentConnector2">
            <a:avLst/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22" name="CustomShape 3"/>
          <p:cNvSpPr/>
          <p:nvPr/>
        </p:nvSpPr>
        <p:spPr>
          <a:xfrm rot="10800000">
            <a:off x="2623320" y="3605040"/>
            <a:ext cx="7560" cy="492120"/>
          </a:xfrm>
          <a:prstGeom prst="bentConnector3">
            <a:avLst>
              <a:gd name="adj1" fmla="val 3151942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CustomShape 4"/>
          <p:cNvSpPr/>
          <p:nvPr/>
        </p:nvSpPr>
        <p:spPr>
          <a:xfrm flipH="1" rot="16200000">
            <a:off x="5031720" y="7200"/>
            <a:ext cx="647280" cy="1971720"/>
          </a:xfrm>
          <a:prstGeom prst="bentConnector3">
            <a:avLst>
              <a:gd name="adj1" fmla="val 50008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24" name="CustomShape 5"/>
          <p:cNvSpPr/>
          <p:nvPr/>
        </p:nvSpPr>
        <p:spPr>
          <a:xfrm rot="16200000">
            <a:off x="3262320" y="209880"/>
            <a:ext cx="647280" cy="1568160"/>
          </a:xfrm>
          <a:prstGeom prst="bentConnector3">
            <a:avLst>
              <a:gd name="adj1" fmla="val 50008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25" name="CustomShape 6"/>
          <p:cNvSpPr/>
          <p:nvPr/>
        </p:nvSpPr>
        <p:spPr>
          <a:xfrm flipH="1" rot="16200000">
            <a:off x="2881080" y="1603800"/>
            <a:ext cx="685440" cy="844920"/>
          </a:xfrm>
          <a:prstGeom prst="bentConnector3">
            <a:avLst>
              <a:gd name="adj1" fmla="val 5000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CustomShape 7"/>
          <p:cNvSpPr/>
          <p:nvPr/>
        </p:nvSpPr>
        <p:spPr>
          <a:xfrm rot="16200000">
            <a:off x="1857960" y="1425960"/>
            <a:ext cx="685440" cy="1201320"/>
          </a:xfrm>
          <a:prstGeom prst="bentConnector3">
            <a:avLst>
              <a:gd name="adj1" fmla="val 5000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CustomShape 8"/>
          <p:cNvSpPr/>
          <p:nvPr/>
        </p:nvSpPr>
        <p:spPr>
          <a:xfrm flipH="1" rot="16200000">
            <a:off x="6421680" y="1603800"/>
            <a:ext cx="685440" cy="844920"/>
          </a:xfrm>
          <a:prstGeom prst="bentConnector3">
            <a:avLst>
              <a:gd name="adj1" fmla="val 5000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28" name="CustomShape 9"/>
          <p:cNvSpPr/>
          <p:nvPr/>
        </p:nvSpPr>
        <p:spPr>
          <a:xfrm rot="16200000">
            <a:off x="5576760" y="1604160"/>
            <a:ext cx="685440" cy="844920"/>
          </a:xfrm>
          <a:prstGeom prst="bentConnector3">
            <a:avLst>
              <a:gd name="adj1" fmla="val 5000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29" name="CustomShape 10"/>
          <p:cNvSpPr/>
          <p:nvPr/>
        </p:nvSpPr>
        <p:spPr>
          <a:xfrm flipH="1" rot="10800000">
            <a:off x="818640" y="2552760"/>
            <a:ext cx="106920" cy="1051920"/>
          </a:xfrm>
          <a:prstGeom prst="bentConnector3">
            <a:avLst>
              <a:gd name="adj1" fmla="val -230287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CustomShape 11"/>
          <p:cNvSpPr/>
          <p:nvPr/>
        </p:nvSpPr>
        <p:spPr>
          <a:xfrm flipH="1" rot="10800000">
            <a:off x="2622960" y="2552760"/>
            <a:ext cx="349920" cy="1051920"/>
          </a:xfrm>
          <a:prstGeom prst="bentConnector3">
            <a:avLst>
              <a:gd name="adj1" fmla="val -68016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CustomShape 12"/>
          <p:cNvSpPr/>
          <p:nvPr/>
        </p:nvSpPr>
        <p:spPr>
          <a:xfrm>
            <a:off x="3600000" y="303480"/>
            <a:ext cx="154008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2" name="CustomShape 13"/>
          <p:cNvSpPr/>
          <p:nvPr/>
        </p:nvSpPr>
        <p:spPr>
          <a:xfrm>
            <a:off x="2032560" y="1317600"/>
            <a:ext cx="153792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MANAGEMENT VALUE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33" name="CustomShape 14"/>
          <p:cNvSpPr/>
          <p:nvPr/>
        </p:nvSpPr>
        <p:spPr>
          <a:xfrm>
            <a:off x="5573160" y="1317600"/>
            <a:ext cx="153792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SOCIAL VALUE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34" name="CustomShape 15"/>
          <p:cNvSpPr/>
          <p:nvPr/>
        </p:nvSpPr>
        <p:spPr>
          <a:xfrm>
            <a:off x="6513840" y="2369520"/>
            <a:ext cx="134712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Intangible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35" name="CustomShape 16"/>
          <p:cNvSpPr/>
          <p:nvPr/>
        </p:nvSpPr>
        <p:spPr>
          <a:xfrm>
            <a:off x="4823280" y="2369520"/>
            <a:ext cx="134712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Tangible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36" name="CustomShape 17"/>
          <p:cNvSpPr/>
          <p:nvPr/>
        </p:nvSpPr>
        <p:spPr>
          <a:xfrm>
            <a:off x="2973240" y="2369520"/>
            <a:ext cx="134712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Intangible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37" name="CustomShape 18"/>
          <p:cNvSpPr/>
          <p:nvPr/>
        </p:nvSpPr>
        <p:spPr>
          <a:xfrm>
            <a:off x="926640" y="2369520"/>
            <a:ext cx="134712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Tangible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38" name="CustomShape 19"/>
          <p:cNvSpPr/>
          <p:nvPr/>
        </p:nvSpPr>
        <p:spPr>
          <a:xfrm>
            <a:off x="2623320" y="342180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Risk reduction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39" name="CustomShape 20"/>
          <p:cNvSpPr/>
          <p:nvPr/>
        </p:nvSpPr>
        <p:spPr>
          <a:xfrm>
            <a:off x="819360" y="3421800"/>
            <a:ext cx="134712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Cost saving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40" name="CustomShape 21"/>
          <p:cNvSpPr/>
          <p:nvPr/>
        </p:nvSpPr>
        <p:spPr>
          <a:xfrm>
            <a:off x="2630880" y="289548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Image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41" name="CustomShape 22"/>
          <p:cNvSpPr/>
          <p:nvPr/>
        </p:nvSpPr>
        <p:spPr>
          <a:xfrm>
            <a:off x="2630880" y="3914280"/>
            <a:ext cx="1347120" cy="366120"/>
          </a:xfrm>
          <a:prstGeom prst="rect">
            <a:avLst/>
          </a:prstGeom>
          <a:solidFill>
            <a:srgbClr val="6aa84f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Compliance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42" name="CustomShape 23"/>
          <p:cNvSpPr/>
          <p:nvPr/>
        </p:nvSpPr>
        <p:spPr>
          <a:xfrm>
            <a:off x="770760" y="4290480"/>
            <a:ext cx="1347120" cy="366120"/>
          </a:xfrm>
          <a:prstGeom prst="rect">
            <a:avLst/>
          </a:prstGeom>
          <a:noFill/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Sales increase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43" name="CustomShape 24"/>
          <p:cNvSpPr/>
          <p:nvPr/>
        </p:nvSpPr>
        <p:spPr>
          <a:xfrm flipH="1" rot="10800000">
            <a:off x="2386440" y="3079080"/>
            <a:ext cx="243720" cy="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44" name="CustomShape 25"/>
          <p:cNvSpPr/>
          <p:nvPr/>
        </p:nvSpPr>
        <p:spPr>
          <a:xfrm rot="10800000">
            <a:off x="2623320" y="4595760"/>
            <a:ext cx="7560" cy="492120"/>
          </a:xfrm>
          <a:prstGeom prst="bentConnector3">
            <a:avLst>
              <a:gd name="adj1" fmla="val 3126141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45" name="CustomShape 26"/>
          <p:cNvSpPr/>
          <p:nvPr/>
        </p:nvSpPr>
        <p:spPr>
          <a:xfrm rot="16200000">
            <a:off x="2111040" y="4373640"/>
            <a:ext cx="552600" cy="360"/>
          </a:xfrm>
          <a:prstGeom prst="bentConnector3">
            <a:avLst>
              <a:gd name="adj1" fmla="val 5000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46" name="CustomShape 27"/>
          <p:cNvSpPr/>
          <p:nvPr/>
        </p:nvSpPr>
        <p:spPr>
          <a:xfrm>
            <a:off x="2630880" y="444744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QOS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47" name="CustomShape 28"/>
          <p:cNvSpPr/>
          <p:nvPr/>
        </p:nvSpPr>
        <p:spPr>
          <a:xfrm>
            <a:off x="2630880" y="498096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Governance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48" name="CustomShape 29"/>
          <p:cNvSpPr/>
          <p:nvPr/>
        </p:nvSpPr>
        <p:spPr>
          <a:xfrm rot="10800000">
            <a:off x="4461120" y="3614400"/>
            <a:ext cx="195840" cy="859320"/>
          </a:xfrm>
          <a:prstGeom prst="bentConnector2">
            <a:avLst/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49" name="CustomShape 30"/>
          <p:cNvSpPr/>
          <p:nvPr/>
        </p:nvSpPr>
        <p:spPr>
          <a:xfrm flipH="1" rot="10800000">
            <a:off x="4705200" y="2552760"/>
            <a:ext cx="106920" cy="1051920"/>
          </a:xfrm>
          <a:prstGeom prst="bentConnector4">
            <a:avLst>
              <a:gd name="adj1" fmla="val -228513"/>
              <a:gd name="adj2" fmla="val 101640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50" name="CustomShape 31"/>
          <p:cNvSpPr/>
          <p:nvPr/>
        </p:nvSpPr>
        <p:spPr>
          <a:xfrm>
            <a:off x="4705560" y="342180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Social  saving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51" name="CustomShape 32"/>
          <p:cNvSpPr/>
          <p:nvPr/>
        </p:nvSpPr>
        <p:spPr>
          <a:xfrm>
            <a:off x="4656960" y="429048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Higher value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52" name="CustomShape 33"/>
          <p:cNvSpPr/>
          <p:nvPr/>
        </p:nvSpPr>
        <p:spPr>
          <a:xfrm rot="10800000">
            <a:off x="6277320" y="3547080"/>
            <a:ext cx="208440" cy="926640"/>
          </a:xfrm>
          <a:prstGeom prst="bentConnector2">
            <a:avLst/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53" name="CustomShape 34"/>
          <p:cNvSpPr/>
          <p:nvPr/>
        </p:nvSpPr>
        <p:spPr>
          <a:xfrm rot="10800000">
            <a:off x="6513840" y="2552760"/>
            <a:ext cx="20520" cy="1051920"/>
          </a:xfrm>
          <a:prstGeom prst="bentConnector3">
            <a:avLst>
              <a:gd name="adj1" fmla="val 1249819"/>
            </a:avLst>
          </a:prstGeom>
          <a:noFill/>
          <a:ln w="19080">
            <a:solidFill>
              <a:schemeClr val="dk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54" name="CustomShape 35"/>
          <p:cNvSpPr/>
          <p:nvPr/>
        </p:nvSpPr>
        <p:spPr>
          <a:xfrm>
            <a:off x="6534360" y="3421800"/>
            <a:ext cx="1347120" cy="366120"/>
          </a:xfrm>
          <a:prstGeom prst="rect">
            <a:avLst/>
          </a:prstGeom>
          <a:solidFill>
            <a:srgbClr val="6aa84f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QOS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55" name="CustomShape 36"/>
          <p:cNvSpPr/>
          <p:nvPr/>
        </p:nvSpPr>
        <p:spPr>
          <a:xfrm>
            <a:off x="6485760" y="4290480"/>
            <a:ext cx="1347120" cy="366120"/>
          </a:xfrm>
          <a:prstGeom prst="rect">
            <a:avLst/>
          </a:prstGeom>
          <a:solidFill>
            <a:srgbClr val="bdbdbd"/>
          </a:solidFill>
          <a:ln w="19080">
            <a:solidFill>
              <a:srgbClr val="3d3d3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it" sz="1000" spc="-1" strike="noStrike">
                <a:solidFill>
                  <a:srgbClr val="3d3d3d"/>
                </a:solidFill>
                <a:latin typeface="Roboto"/>
                <a:ea typeface="Roboto"/>
              </a:rPr>
              <a:t>KPI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TextShape 1"/>
          <p:cNvSpPr txBox="1"/>
          <p:nvPr/>
        </p:nvSpPr>
        <p:spPr>
          <a:xfrm>
            <a:off x="265680" y="1081800"/>
            <a:ext cx="4044960" cy="1785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 fontScale="51000"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it" sz="4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Prediction of total cost annually </a:t>
            </a:r>
            <a:br/>
            <a:r>
              <a:rPr b="0" lang="it" sz="42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(1st year)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7" name="TextShape 2"/>
          <p:cNvSpPr txBox="1"/>
          <p:nvPr/>
        </p:nvSpPr>
        <p:spPr>
          <a:xfrm>
            <a:off x="4939560" y="724320"/>
            <a:ext cx="3836520" cy="36946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tIns="91440" bIns="91440" anchor="ctr">
            <a:normAutofit/>
          </a:bodyPr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Roboto"/>
              <a:buChar char="●"/>
            </a:pP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People          :   264.500,00 €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Roboto"/>
              <a:buChar char="●"/>
            </a:pP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Software      : 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Analysis         </a:t>
            </a:r>
            <a:r>
              <a:rPr b="1" lang="it" sz="16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          </a:t>
            </a: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300,00 €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EPR                   </a:t>
            </a:r>
            <a:r>
              <a:rPr b="1" lang="it" sz="16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   </a:t>
            </a: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22.091,12 € 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User test                  </a:t>
            </a:r>
            <a:r>
              <a:rPr b="1" lang="it" sz="16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 </a:t>
            </a: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306,62 €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System test            </a:t>
            </a:r>
            <a:r>
              <a:rPr b="1" lang="it" sz="16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  </a:t>
            </a: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314,40 €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Roboto"/>
              <a:buAutoNum type="arabicPeriod"/>
            </a:pP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Maintenance     525.000,00 €  </a:t>
            </a:r>
            <a:r>
              <a:rPr b="1" lang="it" sz="16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  </a:t>
            </a: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 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Roboto"/>
              <a:buChar char="●"/>
            </a:pP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Business     :  1.352.900,00 €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000000"/>
              </a:buClr>
              <a:buFont typeface="Roboto"/>
              <a:buChar char="●"/>
            </a:pP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Tech             :          3.332,86 €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 </a:t>
            </a:r>
            <a:r>
              <a:rPr b="1" lang="it" sz="1400" spc="-1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</a:rPr>
              <a:t>Total expenses    :  </a:t>
            </a:r>
            <a:r>
              <a:rPr b="1" lang="it" sz="1400" spc="-1" strike="noStrike" u="sng">
                <a:solidFill>
                  <a:srgbClr val="000000"/>
                </a:solidFill>
                <a:highlight>
                  <a:srgbClr val="ffffff"/>
                </a:highlight>
                <a:uFillTx/>
                <a:latin typeface="Roboto"/>
                <a:ea typeface="Roboto"/>
              </a:rPr>
              <a:t>2.168.745,00 €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TextShape 1"/>
          <p:cNvSpPr txBox="1"/>
          <p:nvPr/>
        </p:nvSpPr>
        <p:spPr>
          <a:xfrm>
            <a:off x="311760" y="555480"/>
            <a:ext cx="3734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 fontScale="1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Oswald"/>
                <a:ea typeface="Oswald"/>
              </a:rPr>
              <a:t>Cost prediction for implementing the system from the first year until the end of system life cycle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9" name="Google Shape;385;p30" descr=""/>
          <p:cNvPicPr/>
          <p:nvPr/>
        </p:nvPicPr>
        <p:blipFill>
          <a:blip r:embed="rId1"/>
          <a:stretch/>
        </p:blipFill>
        <p:spPr>
          <a:xfrm>
            <a:off x="365400" y="1439280"/>
            <a:ext cx="5704200" cy="3526920"/>
          </a:xfrm>
          <a:prstGeom prst="rect">
            <a:avLst/>
          </a:prstGeom>
          <a:ln>
            <a:noFill/>
          </a:ln>
        </p:spPr>
      </p:pic>
      <p:graphicFrame>
        <p:nvGraphicFramePr>
          <p:cNvPr id="460" name="Table 2"/>
          <p:cNvGraphicFramePr/>
          <p:nvPr/>
        </p:nvGraphicFramePr>
        <p:xfrm>
          <a:off x="6210000" y="3065400"/>
          <a:ext cx="2857320" cy="1314000"/>
        </p:xfrm>
        <a:graphic>
          <a:graphicData uri="http://schemas.openxmlformats.org/drawingml/2006/table">
            <a:tbl>
              <a:tblPr/>
              <a:tblGrid>
                <a:gridCol w="952200"/>
                <a:gridCol w="952200"/>
                <a:gridCol w="952920"/>
              </a:tblGrid>
              <a:tr h="225000">
                <a:tc>
                  <a:tcPr marL="28440" marR="28440">
                    <a:solidFill>
                      <a:srgbClr val="c9daf8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Cost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c9daf8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Benefit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c9daf8"/>
                    </a:solidFill>
                  </a:tcPr>
                </a:tc>
              </a:tr>
              <a:tr h="225000"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Year 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1500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1500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</a:tr>
              <a:tr h="225000"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Year 2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2120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1500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</a:tr>
              <a:tr h="225000"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Year 3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1500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2000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</a:tr>
              <a:tr h="225000"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Year 4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1000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2000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</a:tr>
              <a:tr h="225000"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Year 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2000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1000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461" name="CustomShape 3"/>
          <p:cNvSpPr/>
          <p:nvPr/>
        </p:nvSpPr>
        <p:spPr>
          <a:xfrm>
            <a:off x="6243480" y="779400"/>
            <a:ext cx="2790360" cy="294588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it" sz="1200" spc="-1" strike="noStrike">
                <a:solidFill>
                  <a:srgbClr val="ffffff"/>
                </a:solidFill>
                <a:latin typeface="Roboto"/>
                <a:ea typeface="Roboto"/>
              </a:rPr>
              <a:t>Assumption :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it" sz="1200" spc="-1" strike="noStrike">
                <a:solidFill>
                  <a:srgbClr val="ffffff"/>
                </a:solidFill>
                <a:latin typeface="Roboto"/>
                <a:ea typeface="Roboto"/>
              </a:rPr>
              <a:t>1st year  : 75% of costs applicable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it" sz="1200" spc="-1" strike="noStrike">
                <a:solidFill>
                  <a:srgbClr val="ffffff"/>
                </a:solidFill>
                <a:latin typeface="Roboto"/>
                <a:ea typeface="Roboto"/>
              </a:rPr>
              <a:t>2nd year : 100% of costs applicable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it" sz="1200" spc="-1" strike="noStrike">
                <a:solidFill>
                  <a:srgbClr val="ffffff"/>
                </a:solidFill>
                <a:latin typeface="Roboto"/>
                <a:ea typeface="Roboto"/>
              </a:rPr>
              <a:t>3rd year  : 75% of costs applicable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it" sz="1200" spc="-1" strike="noStrike">
                <a:solidFill>
                  <a:srgbClr val="ffffff"/>
                </a:solidFill>
                <a:latin typeface="Roboto"/>
                <a:ea typeface="Roboto"/>
              </a:rPr>
              <a:t>4th year  : 50% of costs applicable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it" sz="1200" spc="-1" strike="noStrike">
                <a:solidFill>
                  <a:srgbClr val="ffffff"/>
                </a:solidFill>
                <a:latin typeface="Roboto"/>
                <a:ea typeface="Roboto"/>
              </a:rPr>
              <a:t>5th year  : almost 100% of costs (including project reenginering at the end of the system life cycle)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TextShape 1"/>
          <p:cNvSpPr txBox="1"/>
          <p:nvPr/>
        </p:nvSpPr>
        <p:spPr>
          <a:xfrm>
            <a:off x="311760" y="555480"/>
            <a:ext cx="3734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 fontScale="17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Oswald"/>
                <a:ea typeface="Oswald"/>
              </a:rPr>
              <a:t>Cost prediction for implementing the system from the first year until the end of system life cycle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3" name="Google Shape;393;p31" descr=""/>
          <p:cNvPicPr/>
          <p:nvPr/>
        </p:nvPicPr>
        <p:blipFill>
          <a:blip r:embed="rId1"/>
          <a:stretch/>
        </p:blipFill>
        <p:spPr>
          <a:xfrm>
            <a:off x="152280" y="1463760"/>
            <a:ext cx="5704200" cy="3526920"/>
          </a:xfrm>
          <a:prstGeom prst="rect">
            <a:avLst/>
          </a:prstGeom>
          <a:ln>
            <a:noFill/>
          </a:ln>
        </p:spPr>
      </p:pic>
      <p:graphicFrame>
        <p:nvGraphicFramePr>
          <p:cNvPr id="464" name="Table 2"/>
          <p:cNvGraphicFramePr/>
          <p:nvPr/>
        </p:nvGraphicFramePr>
        <p:xfrm>
          <a:off x="6112440" y="2346480"/>
          <a:ext cx="2857320" cy="1314000"/>
        </p:xfrm>
        <a:graphic>
          <a:graphicData uri="http://schemas.openxmlformats.org/drawingml/2006/table">
            <a:tbl>
              <a:tblPr/>
              <a:tblGrid>
                <a:gridCol w="952200"/>
                <a:gridCol w="952200"/>
                <a:gridCol w="952920"/>
              </a:tblGrid>
              <a:tr h="225000">
                <a:tc>
                  <a:tcPr marL="28440" marR="28440">
                    <a:solidFill>
                      <a:srgbClr val="c9daf8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Cost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c9daf8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Benefit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c9daf8"/>
                    </a:solidFill>
                  </a:tcPr>
                </a:tc>
              </a:tr>
              <a:tr h="225000"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Year 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1500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1500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</a:tr>
              <a:tr h="225000"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Year 2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2120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1500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</a:tr>
              <a:tr h="225000"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Year 3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1500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2000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</a:tr>
              <a:tr h="225000"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Year 4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1000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2000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</a:tr>
              <a:tr h="225000">
                <a:tc>
                  <a:txBody>
                    <a:bodyPr lIns="28440" rIns="28440" tIns="18720" bIns="18720" anchor="b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Year 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2000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  <a:tc>
                  <a:txBody>
                    <a:bodyPr lIns="28440" rIns="28440" tIns="18720" bIns="18720" anchor="b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100" spc="-1" strike="noStrike">
                          <a:solidFill>
                            <a:srgbClr val="434343"/>
                          </a:solidFill>
                          <a:latin typeface="Roboto"/>
                          <a:ea typeface="Roboto"/>
                        </a:rPr>
                        <a:t>1000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28440" marR="28440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5853240" y="4032360"/>
            <a:ext cx="733644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CustomShape 2"/>
          <p:cNvSpPr/>
          <p:nvPr/>
        </p:nvSpPr>
        <p:spPr>
          <a:xfrm rot="18319800">
            <a:off x="3905640" y="1906920"/>
            <a:ext cx="1323000" cy="1320480"/>
          </a:xfrm>
          <a:prstGeom prst="ellipse">
            <a:avLst/>
          </a:prstGeom>
          <a:solidFill>
            <a:srgbClr val="a1c3f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CustomShape 3"/>
          <p:cNvSpPr/>
          <p:nvPr/>
        </p:nvSpPr>
        <p:spPr>
          <a:xfrm rot="18319800">
            <a:off x="3905640" y="1906920"/>
            <a:ext cx="1323000" cy="1320480"/>
          </a:xfrm>
          <a:prstGeom prst="ellipse">
            <a:avLst/>
          </a:prstGeom>
          <a:solidFill>
            <a:srgbClr val="83e3d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CustomShape 4"/>
          <p:cNvSpPr/>
          <p:nvPr/>
        </p:nvSpPr>
        <p:spPr>
          <a:xfrm rot="18319800">
            <a:off x="3905640" y="1906920"/>
            <a:ext cx="1323000" cy="1320480"/>
          </a:xfrm>
          <a:prstGeom prst="ellipse">
            <a:avLst/>
          </a:prstGeom>
          <a:solidFill>
            <a:srgbClr val="65f0ad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Google Shape;69;p14" descr=""/>
          <p:cNvPicPr/>
          <p:nvPr/>
        </p:nvPicPr>
        <p:blipFill>
          <a:blip r:embed="rId1">
            <a:alphaModFix amt="25000"/>
          </a:blip>
          <a:stretch/>
        </p:blipFill>
        <p:spPr>
          <a:xfrm>
            <a:off x="4003200" y="1922040"/>
            <a:ext cx="1201680" cy="1201680"/>
          </a:xfrm>
          <a:prstGeom prst="rect">
            <a:avLst/>
          </a:prstGeom>
          <a:ln>
            <a:noFill/>
          </a:ln>
        </p:spPr>
      </p:pic>
      <p:sp>
        <p:nvSpPr>
          <p:cNvPr id="208" name="CustomShape 5"/>
          <p:cNvSpPr/>
          <p:nvPr/>
        </p:nvSpPr>
        <p:spPr>
          <a:xfrm>
            <a:off x="6432480" y="2355840"/>
            <a:ext cx="2513520" cy="1132560"/>
          </a:xfrm>
          <a:prstGeom prst="cloudCallout">
            <a:avLst>
              <a:gd name="adj1" fmla="val -77190"/>
              <a:gd name="adj2" fmla="val 74274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  <a:effectLst>
            <a:outerShdw algn="bl" blurRad="328613" dir="10855743" dist="266435" rotWithShape="0">
              <a:srgbClr val="4a86e8">
                <a:alpha val="2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43200" bIns="36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1400" spc="-1" strike="noStrike">
                <a:solidFill>
                  <a:srgbClr val="000000"/>
                </a:solidFill>
                <a:latin typeface="Arial"/>
                <a:ea typeface="Arial"/>
              </a:rPr>
              <a:t>Analysis, EPR, system test, user test, maintenance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09" name="CustomShape 6"/>
          <p:cNvSpPr/>
          <p:nvPr/>
        </p:nvSpPr>
        <p:spPr>
          <a:xfrm flipH="1">
            <a:off x="-720" y="591120"/>
            <a:ext cx="2958120" cy="1330920"/>
          </a:xfrm>
          <a:prstGeom prst="cloudCallout">
            <a:avLst>
              <a:gd name="adj1" fmla="val -60991"/>
              <a:gd name="adj2" fmla="val 108236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  <a:effectLst>
            <a:outerShdw algn="bl" blurRad="328613" dir="10855743" dist="266435" rotWithShape="0">
              <a:srgbClr val="4a86e8">
                <a:alpha val="2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43200" bIns="36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1400" spc="-1" strike="noStrike">
                <a:solidFill>
                  <a:srgbClr val="000000"/>
                </a:solidFill>
                <a:latin typeface="Arial"/>
                <a:ea typeface="Arial"/>
              </a:rPr>
              <a:t>Project reengineering, helpdesk,socialization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10" name="CustomShape 7"/>
          <p:cNvSpPr/>
          <p:nvPr/>
        </p:nvSpPr>
        <p:spPr>
          <a:xfrm rot="18900000">
            <a:off x="3906720" y="1911240"/>
            <a:ext cx="1323360" cy="1320480"/>
          </a:xfrm>
          <a:prstGeom prst="ellipse">
            <a:avLst/>
          </a:prstGeom>
          <a:solidFill>
            <a:srgbClr val="a1c3f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11" name="Group 8"/>
          <p:cNvGrpSpPr/>
          <p:nvPr/>
        </p:nvGrpSpPr>
        <p:grpSpPr>
          <a:xfrm>
            <a:off x="1917360" y="1454040"/>
            <a:ext cx="2742120" cy="2667240"/>
            <a:chOff x="1917360" y="1454040"/>
            <a:chExt cx="2742120" cy="2667240"/>
          </a:xfrm>
        </p:grpSpPr>
        <p:sp>
          <p:nvSpPr>
            <p:cNvPr id="212" name="CustomShape 9"/>
            <p:cNvSpPr/>
            <p:nvPr/>
          </p:nvSpPr>
          <p:spPr>
            <a:xfrm rot="18900000">
              <a:off x="2440440" y="1711800"/>
              <a:ext cx="1620720" cy="2151360"/>
            </a:xfrm>
            <a:custGeom>
              <a:avLst/>
              <a:gdLst/>
              <a:ahLst/>
              <a:rect l="l" t="t" r="r" b="b"/>
              <a:pathLst>
                <a:path w="250" h="332">
                  <a:moveTo>
                    <a:pt x="32" y="286"/>
                  </a:moveTo>
                  <a:cubicBezTo>
                    <a:pt x="32" y="157"/>
                    <a:pt x="127" y="49"/>
                    <a:pt x="250" y="29"/>
                  </a:cubicBezTo>
                  <a:cubicBezTo>
                    <a:pt x="245" y="19"/>
                    <a:pt x="239" y="9"/>
                    <a:pt x="232" y="0"/>
                  </a:cubicBezTo>
                  <a:cubicBezTo>
                    <a:pt x="100" y="28"/>
                    <a:pt x="0" y="145"/>
                    <a:pt x="0" y="286"/>
                  </a:cubicBezTo>
                  <a:cubicBezTo>
                    <a:pt x="0" y="302"/>
                    <a:pt x="1" y="317"/>
                    <a:pt x="3" y="332"/>
                  </a:cubicBezTo>
                  <a:cubicBezTo>
                    <a:pt x="13" y="325"/>
                    <a:pt x="23" y="319"/>
                    <a:pt x="33" y="314"/>
                  </a:cubicBezTo>
                  <a:cubicBezTo>
                    <a:pt x="33" y="305"/>
                    <a:pt x="32" y="296"/>
                    <a:pt x="32" y="286"/>
                  </a:cubicBezTo>
                  <a:close/>
                </a:path>
              </a:pathLst>
            </a:custGeom>
            <a:solidFill>
              <a:srgbClr val="a1c3fa"/>
            </a:solidFill>
            <a:ln w="936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3" name="CustomShape 10"/>
            <p:cNvSpPr/>
            <p:nvPr/>
          </p:nvSpPr>
          <p:spPr>
            <a:xfrm rot="18900000">
              <a:off x="2688840" y="1771560"/>
              <a:ext cx="1575360" cy="1769400"/>
            </a:xfrm>
            <a:custGeom>
              <a:avLst/>
              <a:gdLst/>
              <a:ahLst/>
              <a:rect l="l" t="t" r="r" b="b"/>
              <a:pathLst>
                <a:path w="254" h="285">
                  <a:moveTo>
                    <a:pt x="200" y="153"/>
                  </a:moveTo>
                  <a:cubicBezTo>
                    <a:pt x="217" y="143"/>
                    <a:pt x="236" y="137"/>
                    <a:pt x="254" y="136"/>
                  </a:cubicBezTo>
                  <a:cubicBezTo>
                    <a:pt x="253" y="87"/>
                    <a:pt x="240" y="41"/>
                    <a:pt x="218" y="0"/>
                  </a:cubicBezTo>
                  <a:cubicBezTo>
                    <a:pt x="95" y="20"/>
                    <a:pt x="0" y="128"/>
                    <a:pt x="0" y="257"/>
                  </a:cubicBezTo>
                  <a:cubicBezTo>
                    <a:pt x="0" y="267"/>
                    <a:pt x="1" y="276"/>
                    <a:pt x="1" y="285"/>
                  </a:cubicBezTo>
                  <a:cubicBezTo>
                    <a:pt x="43" y="263"/>
                    <a:pt x="90" y="251"/>
                    <a:pt x="140" y="250"/>
                  </a:cubicBezTo>
                  <a:cubicBezTo>
                    <a:pt x="142" y="211"/>
                    <a:pt x="164" y="174"/>
                    <a:pt x="200" y="153"/>
                  </a:cubicBezTo>
                  <a:close/>
                </a:path>
              </a:pathLst>
            </a:custGeom>
            <a:solidFill>
              <a:schemeClr val="accent5"/>
            </a:solidFill>
            <a:ln w="936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" name="CustomShape 11"/>
            <p:cNvSpPr/>
            <p:nvPr/>
          </p:nvSpPr>
          <p:spPr>
            <a:xfrm rot="16200000">
              <a:off x="2686680" y="2290680"/>
              <a:ext cx="1495800" cy="56268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0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Technology </a:t>
              </a:r>
              <a:endParaRPr b="0" lang="en-US" sz="1000" spc="-1" strike="noStrike">
                <a:latin typeface="Arial"/>
              </a:endParaRPr>
            </a:p>
          </p:txBody>
        </p:sp>
      </p:grpSp>
      <p:grpSp>
        <p:nvGrpSpPr>
          <p:cNvPr id="215" name="Group 12"/>
          <p:cNvGrpSpPr/>
          <p:nvPr/>
        </p:nvGrpSpPr>
        <p:grpSpPr>
          <a:xfrm>
            <a:off x="3451320" y="2480040"/>
            <a:ext cx="2668680" cy="2745000"/>
            <a:chOff x="3451320" y="2480040"/>
            <a:chExt cx="2668680" cy="2745000"/>
          </a:xfrm>
        </p:grpSpPr>
        <p:sp>
          <p:nvSpPr>
            <p:cNvPr id="216" name="CustomShape 13"/>
            <p:cNvSpPr/>
            <p:nvPr/>
          </p:nvSpPr>
          <p:spPr>
            <a:xfrm rot="18900000">
              <a:off x="3708720" y="3080520"/>
              <a:ext cx="2153160" cy="1620720"/>
            </a:xfrm>
            <a:custGeom>
              <a:avLst/>
              <a:gdLst/>
              <a:ahLst/>
              <a:rect l="l" t="t" r="r" b="b"/>
              <a:pathLst>
                <a:path w="333" h="250">
                  <a:moveTo>
                    <a:pt x="287" y="218"/>
                  </a:moveTo>
                  <a:cubicBezTo>
                    <a:pt x="157" y="218"/>
                    <a:pt x="50" y="124"/>
                    <a:pt x="30" y="0"/>
                  </a:cubicBezTo>
                  <a:cubicBezTo>
                    <a:pt x="19" y="5"/>
                    <a:pt x="10" y="11"/>
                    <a:pt x="0" y="18"/>
                  </a:cubicBezTo>
                  <a:cubicBezTo>
                    <a:pt x="28" y="151"/>
                    <a:pt x="146" y="250"/>
                    <a:pt x="287" y="250"/>
                  </a:cubicBezTo>
                  <a:cubicBezTo>
                    <a:pt x="302" y="250"/>
                    <a:pt x="318" y="249"/>
                    <a:pt x="333" y="247"/>
                  </a:cubicBezTo>
                  <a:cubicBezTo>
                    <a:pt x="326" y="237"/>
                    <a:pt x="320" y="227"/>
                    <a:pt x="315" y="217"/>
                  </a:cubicBezTo>
                  <a:cubicBezTo>
                    <a:pt x="306" y="218"/>
                    <a:pt x="296" y="218"/>
                    <a:pt x="287" y="218"/>
                  </a:cubicBezTo>
                  <a:close/>
                </a:path>
              </a:pathLst>
            </a:custGeom>
            <a:solidFill>
              <a:srgbClr val="a1c3fa"/>
            </a:solidFill>
            <a:ln w="936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7" name="CustomShape 14"/>
            <p:cNvSpPr/>
            <p:nvPr/>
          </p:nvSpPr>
          <p:spPr>
            <a:xfrm rot="18900000">
              <a:off x="3773520" y="2873160"/>
              <a:ext cx="1764000" cy="1573200"/>
            </a:xfrm>
            <a:custGeom>
              <a:avLst/>
              <a:gdLst/>
              <a:ahLst/>
              <a:rect l="l" t="t" r="r" b="b"/>
              <a:pathLst>
                <a:path w="285" h="254">
                  <a:moveTo>
                    <a:pt x="152" y="54"/>
                  </a:moveTo>
                  <a:cubicBezTo>
                    <a:pt x="142" y="37"/>
                    <a:pt x="137" y="19"/>
                    <a:pt x="136" y="0"/>
                  </a:cubicBezTo>
                  <a:cubicBezTo>
                    <a:pt x="86" y="1"/>
                    <a:pt x="40" y="14"/>
                    <a:pt x="0" y="36"/>
                  </a:cubicBezTo>
                  <a:cubicBezTo>
                    <a:pt x="20" y="160"/>
                    <a:pt x="127" y="254"/>
                    <a:pt x="257" y="254"/>
                  </a:cubicBezTo>
                  <a:cubicBezTo>
                    <a:pt x="266" y="254"/>
                    <a:pt x="276" y="254"/>
                    <a:pt x="285" y="253"/>
                  </a:cubicBezTo>
                  <a:cubicBezTo>
                    <a:pt x="263" y="211"/>
                    <a:pt x="251" y="164"/>
                    <a:pt x="250" y="115"/>
                  </a:cubicBezTo>
                  <a:cubicBezTo>
                    <a:pt x="210" y="112"/>
                    <a:pt x="173" y="91"/>
                    <a:pt x="152" y="54"/>
                  </a:cubicBezTo>
                  <a:close/>
                </a:path>
              </a:pathLst>
            </a:custGeom>
            <a:solidFill>
              <a:srgbClr val="674ea7"/>
            </a:solidFill>
            <a:ln w="936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" name="CustomShape 15"/>
            <p:cNvSpPr/>
            <p:nvPr/>
          </p:nvSpPr>
          <p:spPr>
            <a:xfrm>
              <a:off x="3823920" y="3427200"/>
              <a:ext cx="1495800" cy="562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0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Business/Organization</a:t>
              </a:r>
              <a:endParaRPr b="0" lang="en-US" sz="1000" spc="-1" strike="noStrike">
                <a:latin typeface="Arial"/>
              </a:endParaRPr>
            </a:p>
          </p:txBody>
        </p:sp>
      </p:grpSp>
      <p:grpSp>
        <p:nvGrpSpPr>
          <p:cNvPr id="219" name="Group 16"/>
          <p:cNvGrpSpPr/>
          <p:nvPr/>
        </p:nvGrpSpPr>
        <p:grpSpPr>
          <a:xfrm>
            <a:off x="4481640" y="1022040"/>
            <a:ext cx="2744280" cy="2664720"/>
            <a:chOff x="4481640" y="1022040"/>
            <a:chExt cx="2744280" cy="2664720"/>
          </a:xfrm>
        </p:grpSpPr>
        <p:sp>
          <p:nvSpPr>
            <p:cNvPr id="220" name="CustomShape 17"/>
            <p:cNvSpPr/>
            <p:nvPr/>
          </p:nvSpPr>
          <p:spPr>
            <a:xfrm rot="18900000">
              <a:off x="5085360" y="1278720"/>
              <a:ext cx="1616760" cy="2151360"/>
            </a:xfrm>
            <a:custGeom>
              <a:avLst/>
              <a:gdLst/>
              <a:ahLst/>
              <a:rect l="l" t="t" r="r" b="b"/>
              <a:pathLst>
                <a:path w="250" h="332">
                  <a:moveTo>
                    <a:pt x="218" y="45"/>
                  </a:moveTo>
                  <a:cubicBezTo>
                    <a:pt x="218" y="175"/>
                    <a:pt x="123" y="282"/>
                    <a:pt x="0" y="303"/>
                  </a:cubicBezTo>
                  <a:cubicBezTo>
                    <a:pt x="5" y="313"/>
                    <a:pt x="11" y="323"/>
                    <a:pt x="18" y="332"/>
                  </a:cubicBezTo>
                  <a:cubicBezTo>
                    <a:pt x="150" y="304"/>
                    <a:pt x="250" y="186"/>
                    <a:pt x="250" y="45"/>
                  </a:cubicBezTo>
                  <a:cubicBezTo>
                    <a:pt x="250" y="30"/>
                    <a:pt x="248" y="15"/>
                    <a:pt x="246" y="0"/>
                  </a:cubicBezTo>
                  <a:cubicBezTo>
                    <a:pt x="237" y="6"/>
                    <a:pt x="226" y="12"/>
                    <a:pt x="216" y="18"/>
                  </a:cubicBezTo>
                  <a:cubicBezTo>
                    <a:pt x="217" y="27"/>
                    <a:pt x="218" y="36"/>
                    <a:pt x="218" y="45"/>
                  </a:cubicBezTo>
                  <a:close/>
                </a:path>
              </a:pathLst>
            </a:custGeom>
            <a:solidFill>
              <a:srgbClr val="a1c3fa"/>
            </a:solidFill>
            <a:ln w="936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1" name="CustomShape 18"/>
            <p:cNvSpPr/>
            <p:nvPr/>
          </p:nvSpPr>
          <p:spPr>
            <a:xfrm rot="18900000">
              <a:off x="4874400" y="1604520"/>
              <a:ext cx="1578960" cy="1765440"/>
            </a:xfrm>
            <a:custGeom>
              <a:avLst/>
              <a:gdLst/>
              <a:ahLst/>
              <a:rect l="l" t="t" r="r" b="b"/>
              <a:pathLst>
                <a:path w="254" h="285">
                  <a:moveTo>
                    <a:pt x="53" y="133"/>
                  </a:moveTo>
                  <a:cubicBezTo>
                    <a:pt x="37" y="142"/>
                    <a:pt x="18" y="148"/>
                    <a:pt x="0" y="149"/>
                  </a:cubicBezTo>
                  <a:cubicBezTo>
                    <a:pt x="1" y="198"/>
                    <a:pt x="14" y="244"/>
                    <a:pt x="36" y="285"/>
                  </a:cubicBezTo>
                  <a:cubicBezTo>
                    <a:pt x="159" y="264"/>
                    <a:pt x="254" y="157"/>
                    <a:pt x="254" y="27"/>
                  </a:cubicBezTo>
                  <a:cubicBezTo>
                    <a:pt x="254" y="18"/>
                    <a:pt x="253" y="9"/>
                    <a:pt x="252" y="0"/>
                  </a:cubicBezTo>
                  <a:cubicBezTo>
                    <a:pt x="211" y="21"/>
                    <a:pt x="164" y="34"/>
                    <a:pt x="114" y="34"/>
                  </a:cubicBezTo>
                  <a:cubicBezTo>
                    <a:pt x="112" y="74"/>
                    <a:pt x="90" y="111"/>
                    <a:pt x="53" y="133"/>
                  </a:cubicBezTo>
                  <a:close/>
                </a:path>
              </a:pathLst>
            </a:custGeom>
            <a:solidFill>
              <a:srgbClr val="a64d79"/>
            </a:solidFill>
            <a:ln w="936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2" name="CustomShape 19"/>
            <p:cNvSpPr/>
            <p:nvPr/>
          </p:nvSpPr>
          <p:spPr>
            <a:xfrm rot="5400000">
              <a:off x="4961160" y="2290320"/>
              <a:ext cx="1495800" cy="562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0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Software </a:t>
              </a:r>
              <a:endParaRPr b="0" lang="en-US" sz="1000" spc="-1" strike="noStrike">
                <a:latin typeface="Arial"/>
              </a:endParaRPr>
            </a:p>
          </p:txBody>
        </p:sp>
      </p:grpSp>
      <p:grpSp>
        <p:nvGrpSpPr>
          <p:cNvPr id="223" name="Group 20"/>
          <p:cNvGrpSpPr/>
          <p:nvPr/>
        </p:nvGrpSpPr>
        <p:grpSpPr>
          <a:xfrm>
            <a:off x="3026160" y="-76680"/>
            <a:ext cx="2654640" cy="2739960"/>
            <a:chOff x="3026160" y="-76680"/>
            <a:chExt cx="2654640" cy="2739960"/>
          </a:xfrm>
        </p:grpSpPr>
        <p:sp>
          <p:nvSpPr>
            <p:cNvPr id="224" name="CustomShape 21"/>
            <p:cNvSpPr/>
            <p:nvPr/>
          </p:nvSpPr>
          <p:spPr>
            <a:xfrm rot="18900000">
              <a:off x="3282480" y="444240"/>
              <a:ext cx="2141640" cy="1612440"/>
            </a:xfrm>
            <a:custGeom>
              <a:avLst/>
              <a:gdLst/>
              <a:ahLst/>
              <a:rect l="l" t="t" r="r" b="b"/>
              <a:pathLst>
                <a:path w="331" h="249">
                  <a:moveTo>
                    <a:pt x="45" y="32"/>
                  </a:moveTo>
                  <a:cubicBezTo>
                    <a:pt x="174" y="32"/>
                    <a:pt x="281" y="126"/>
                    <a:pt x="302" y="249"/>
                  </a:cubicBezTo>
                  <a:cubicBezTo>
                    <a:pt x="312" y="244"/>
                    <a:pt x="322" y="238"/>
                    <a:pt x="331" y="231"/>
                  </a:cubicBezTo>
                  <a:cubicBezTo>
                    <a:pt x="303" y="99"/>
                    <a:pt x="186" y="0"/>
                    <a:pt x="45" y="0"/>
                  </a:cubicBezTo>
                  <a:cubicBezTo>
                    <a:pt x="29" y="0"/>
                    <a:pt x="14" y="1"/>
                    <a:pt x="0" y="3"/>
                  </a:cubicBezTo>
                  <a:cubicBezTo>
                    <a:pt x="6" y="13"/>
                    <a:pt x="12" y="23"/>
                    <a:pt x="17" y="33"/>
                  </a:cubicBezTo>
                  <a:cubicBezTo>
                    <a:pt x="26" y="32"/>
                    <a:pt x="36" y="32"/>
                    <a:pt x="45" y="32"/>
                  </a:cubicBezTo>
                  <a:close/>
                </a:path>
              </a:pathLst>
            </a:custGeom>
            <a:solidFill>
              <a:srgbClr val="a1c3fa"/>
            </a:solidFill>
            <a:ln w="936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5" name="CustomShape 22"/>
            <p:cNvSpPr/>
            <p:nvPr/>
          </p:nvSpPr>
          <p:spPr>
            <a:xfrm rot="18900000">
              <a:off x="3599640" y="695520"/>
              <a:ext cx="1767600" cy="1573200"/>
            </a:xfrm>
            <a:custGeom>
              <a:avLst/>
              <a:gdLst/>
              <a:ahLst/>
              <a:rect l="l" t="t" r="r" b="b"/>
              <a:pathLst>
                <a:path w="285" h="253">
                  <a:moveTo>
                    <a:pt x="28" y="0"/>
                  </a:moveTo>
                  <a:cubicBezTo>
                    <a:pt x="19" y="0"/>
                    <a:pt x="9" y="0"/>
                    <a:pt x="0" y="1"/>
                  </a:cubicBezTo>
                  <a:cubicBezTo>
                    <a:pt x="22" y="43"/>
                    <a:pt x="34" y="90"/>
                    <a:pt x="35" y="140"/>
                  </a:cubicBezTo>
                  <a:cubicBezTo>
                    <a:pt x="74" y="142"/>
                    <a:pt x="112" y="163"/>
                    <a:pt x="133" y="200"/>
                  </a:cubicBezTo>
                  <a:cubicBezTo>
                    <a:pt x="143" y="217"/>
                    <a:pt x="148" y="235"/>
                    <a:pt x="149" y="253"/>
                  </a:cubicBezTo>
                  <a:cubicBezTo>
                    <a:pt x="198" y="252"/>
                    <a:pt x="244" y="239"/>
                    <a:pt x="285" y="217"/>
                  </a:cubicBezTo>
                  <a:cubicBezTo>
                    <a:pt x="264" y="94"/>
                    <a:pt x="157" y="0"/>
                    <a:pt x="28" y="0"/>
                  </a:cubicBezTo>
                  <a:close/>
                </a:path>
              </a:pathLst>
            </a:custGeom>
            <a:solidFill>
              <a:srgbClr val="0944a1"/>
            </a:solidFill>
            <a:ln w="936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6" name="CustomShape 23"/>
            <p:cNvSpPr/>
            <p:nvPr/>
          </p:nvSpPr>
          <p:spPr>
            <a:xfrm>
              <a:off x="3823920" y="1153080"/>
              <a:ext cx="1495800" cy="562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0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Project Management</a:t>
              </a:r>
              <a:endParaRPr b="0" lang="en-US" sz="10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Shape 1"/>
          <p:cNvSpPr txBox="1"/>
          <p:nvPr/>
        </p:nvSpPr>
        <p:spPr>
          <a:xfrm>
            <a:off x="-106920" y="231840"/>
            <a:ext cx="4044960" cy="914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 fontScale="44000"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it" sz="4200" spc="-1" strike="noStrike">
                <a:solidFill>
                  <a:srgbClr val="000000"/>
                </a:solidFill>
                <a:highlight>
                  <a:srgbClr val="f8e71c"/>
                </a:highlight>
                <a:latin typeface="Oswald"/>
                <a:ea typeface="Oswald"/>
              </a:rPr>
              <a:t>Project Management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TextShape 2"/>
          <p:cNvSpPr txBox="1"/>
          <p:nvPr/>
        </p:nvSpPr>
        <p:spPr>
          <a:xfrm>
            <a:off x="-106920" y="4527720"/>
            <a:ext cx="4044960" cy="5144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it" sz="21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Budget planning</a:t>
            </a:r>
            <a:endParaRPr b="0" lang="en-US" sz="2100" spc="-1" strike="noStrike">
              <a:latin typeface="Arial"/>
            </a:endParaRPr>
          </a:p>
        </p:txBody>
      </p:sp>
      <p:sp>
        <p:nvSpPr>
          <p:cNvPr id="229" name="CustomShape 3"/>
          <p:cNvSpPr/>
          <p:nvPr/>
        </p:nvSpPr>
        <p:spPr>
          <a:xfrm>
            <a:off x="5853240" y="4032360"/>
            <a:ext cx="7336440" cy="39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0" name="Google Shape;96;p15" descr=""/>
          <p:cNvPicPr/>
          <p:nvPr/>
        </p:nvPicPr>
        <p:blipFill>
          <a:blip r:embed="rId1">
            <a:alphaModFix amt="43000"/>
          </a:blip>
          <a:srcRect l="20270" t="32146" r="47856" b="9577"/>
          <a:stretch/>
        </p:blipFill>
        <p:spPr>
          <a:xfrm>
            <a:off x="128160" y="1146240"/>
            <a:ext cx="3530880" cy="3320280"/>
          </a:xfrm>
          <a:prstGeom prst="rect">
            <a:avLst/>
          </a:prstGeom>
          <a:ln>
            <a:noFill/>
          </a:ln>
        </p:spPr>
      </p:pic>
      <p:grpSp>
        <p:nvGrpSpPr>
          <p:cNvPr id="231" name="Group 4"/>
          <p:cNvGrpSpPr/>
          <p:nvPr/>
        </p:nvGrpSpPr>
        <p:grpSpPr>
          <a:xfrm>
            <a:off x="3938040" y="265680"/>
            <a:ext cx="5110920" cy="4307040"/>
            <a:chOff x="3938040" y="265680"/>
            <a:chExt cx="5110920" cy="4307040"/>
          </a:xfrm>
        </p:grpSpPr>
        <p:sp>
          <p:nvSpPr>
            <p:cNvPr id="232" name="CustomShape 5"/>
            <p:cNvSpPr/>
            <p:nvPr/>
          </p:nvSpPr>
          <p:spPr>
            <a:xfrm>
              <a:off x="5623200" y="267120"/>
              <a:ext cx="708840" cy="4590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Man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power</a:t>
              </a:r>
              <a:endParaRPr b="0" lang="en-US" sz="1200" spc="-1" strike="noStrike">
                <a:latin typeface="Arial"/>
              </a:endParaRPr>
            </a:p>
          </p:txBody>
        </p:sp>
        <p:sp>
          <p:nvSpPr>
            <p:cNvPr id="233" name="CustomShape 6"/>
            <p:cNvSpPr/>
            <p:nvPr/>
          </p:nvSpPr>
          <p:spPr>
            <a:xfrm>
              <a:off x="7058160" y="265680"/>
              <a:ext cx="1990800" cy="46044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Sprint (8) * Days (25) 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* 9 hours</a:t>
              </a:r>
              <a:endParaRPr b="0" lang="en-US" sz="1200" spc="-1" strike="noStrike">
                <a:latin typeface="Arial"/>
              </a:endParaRPr>
            </a:p>
          </p:txBody>
        </p:sp>
        <p:sp>
          <p:nvSpPr>
            <p:cNvPr id="234" name="CustomShape 7"/>
            <p:cNvSpPr/>
            <p:nvPr/>
          </p:nvSpPr>
          <p:spPr>
            <a:xfrm>
              <a:off x="3938040" y="265680"/>
              <a:ext cx="1676160" cy="46044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   </a:t>
              </a:r>
              <a:r>
                <a:rPr b="0" lang="it" sz="12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Component</a:t>
              </a: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	</a:t>
              </a:r>
              <a:endParaRPr b="0" lang="en-US" sz="1200" spc="-1" strike="noStrike">
                <a:latin typeface="Arial"/>
              </a:endParaRPr>
            </a:p>
          </p:txBody>
        </p:sp>
        <p:grpSp>
          <p:nvGrpSpPr>
            <p:cNvPr id="235" name="Group 8"/>
            <p:cNvGrpSpPr/>
            <p:nvPr/>
          </p:nvGrpSpPr>
          <p:grpSpPr>
            <a:xfrm>
              <a:off x="3938760" y="738720"/>
              <a:ext cx="5110200" cy="756720"/>
              <a:chOff x="3938760" y="738720"/>
              <a:chExt cx="5110200" cy="756720"/>
            </a:xfrm>
          </p:grpSpPr>
          <p:sp>
            <p:nvSpPr>
              <p:cNvPr id="236" name="CustomShape 9"/>
              <p:cNvSpPr/>
              <p:nvPr/>
            </p:nvSpPr>
            <p:spPr>
              <a:xfrm>
                <a:off x="7058160" y="738720"/>
                <a:ext cx="199080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8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8*25*9*30 € = 54.000 €</a:t>
                </a: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37" name="CustomShape 10"/>
              <p:cNvSpPr/>
              <p:nvPr/>
            </p:nvSpPr>
            <p:spPr>
              <a:xfrm>
                <a:off x="3938760" y="738720"/>
                <a:ext cx="16754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8" name="CustomShape 11"/>
              <p:cNvSpPr/>
              <p:nvPr/>
            </p:nvSpPr>
            <p:spPr>
              <a:xfrm>
                <a:off x="4423680" y="738720"/>
                <a:ext cx="474480" cy="756720"/>
              </a:xfrm>
              <a:prstGeom prst="rtTriangle">
                <a:avLst/>
              </a:prstGeom>
              <a:solidFill>
                <a:srgbClr val="0e65f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9" name="CustomShape 12"/>
              <p:cNvSpPr/>
              <p:nvPr/>
            </p:nvSpPr>
            <p:spPr>
              <a:xfrm>
                <a:off x="3938760" y="738720"/>
                <a:ext cx="483840" cy="7567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0" name="CustomShape 13"/>
              <p:cNvSpPr/>
              <p:nvPr/>
            </p:nvSpPr>
            <p:spPr>
              <a:xfrm>
                <a:off x="5623200" y="738720"/>
                <a:ext cx="7088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Arial"/>
                    <a:ea typeface="Arial"/>
                  </a:rPr>
                  <a:t>1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41" name="CustomShape 14"/>
              <p:cNvSpPr/>
              <p:nvPr/>
            </p:nvSpPr>
            <p:spPr>
              <a:xfrm>
                <a:off x="6340680" y="738720"/>
                <a:ext cx="7088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30 €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42" name="CustomShape 15"/>
              <p:cNvSpPr/>
              <p:nvPr/>
            </p:nvSpPr>
            <p:spPr>
              <a:xfrm>
                <a:off x="4127040" y="738720"/>
                <a:ext cx="299520" cy="459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b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1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43" name="CustomShape 16"/>
              <p:cNvSpPr/>
              <p:nvPr/>
            </p:nvSpPr>
            <p:spPr>
              <a:xfrm>
                <a:off x="4474800" y="813600"/>
                <a:ext cx="1047960" cy="6814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Product</a:t>
                </a: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Owner</a:t>
                </a:r>
                <a:endParaRPr b="0" lang="en-US" sz="1200" spc="-1" strike="noStrike">
                  <a:latin typeface="Arial"/>
                </a:endParaRPr>
              </a:p>
            </p:txBody>
          </p:sp>
        </p:grpSp>
        <p:grpSp>
          <p:nvGrpSpPr>
            <p:cNvPr id="244" name="Group 17"/>
            <p:cNvGrpSpPr/>
            <p:nvPr/>
          </p:nvGrpSpPr>
          <p:grpSpPr>
            <a:xfrm>
              <a:off x="3938760" y="2277360"/>
              <a:ext cx="5110200" cy="756720"/>
              <a:chOff x="3938760" y="2277360"/>
              <a:chExt cx="5110200" cy="756720"/>
            </a:xfrm>
          </p:grpSpPr>
          <p:sp>
            <p:nvSpPr>
              <p:cNvPr id="245" name="CustomShape 18"/>
              <p:cNvSpPr/>
              <p:nvPr/>
            </p:nvSpPr>
            <p:spPr>
              <a:xfrm>
                <a:off x="7058160" y="2277360"/>
                <a:ext cx="199080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8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3*8*25*9*20 €=108.000 €</a:t>
                </a: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46" name="CustomShape 19"/>
              <p:cNvSpPr/>
              <p:nvPr/>
            </p:nvSpPr>
            <p:spPr>
              <a:xfrm>
                <a:off x="3938760" y="2277360"/>
                <a:ext cx="16754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7" name="CustomShape 20"/>
              <p:cNvSpPr/>
              <p:nvPr/>
            </p:nvSpPr>
            <p:spPr>
              <a:xfrm>
                <a:off x="4423680" y="2277360"/>
                <a:ext cx="474480" cy="756720"/>
              </a:xfrm>
              <a:prstGeom prst="rtTriangle">
                <a:avLst/>
              </a:prstGeom>
              <a:solidFill>
                <a:srgbClr val="0e65f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8" name="CustomShape 21"/>
              <p:cNvSpPr/>
              <p:nvPr/>
            </p:nvSpPr>
            <p:spPr>
              <a:xfrm>
                <a:off x="3938760" y="2277360"/>
                <a:ext cx="483840" cy="7567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9" name="CustomShape 22"/>
              <p:cNvSpPr/>
              <p:nvPr/>
            </p:nvSpPr>
            <p:spPr>
              <a:xfrm>
                <a:off x="5623200" y="2277360"/>
                <a:ext cx="7088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Arial"/>
                    <a:ea typeface="Arial"/>
                  </a:rPr>
                  <a:t>3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50" name="CustomShape 23"/>
              <p:cNvSpPr/>
              <p:nvPr/>
            </p:nvSpPr>
            <p:spPr>
              <a:xfrm>
                <a:off x="6340680" y="2277360"/>
                <a:ext cx="7088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20 €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51" name="CustomShape 24"/>
              <p:cNvSpPr/>
              <p:nvPr/>
            </p:nvSpPr>
            <p:spPr>
              <a:xfrm>
                <a:off x="4127040" y="2277360"/>
                <a:ext cx="299520" cy="459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b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3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52" name="CustomShape 25"/>
              <p:cNvSpPr/>
              <p:nvPr/>
            </p:nvSpPr>
            <p:spPr>
              <a:xfrm>
                <a:off x="4474800" y="2367000"/>
                <a:ext cx="1047960" cy="5144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Developer</a:t>
                </a:r>
                <a:endParaRPr b="0" lang="en-US" sz="1200" spc="-1" strike="noStrike">
                  <a:latin typeface="Arial"/>
                </a:endParaRPr>
              </a:p>
            </p:txBody>
          </p:sp>
        </p:grpSp>
        <p:grpSp>
          <p:nvGrpSpPr>
            <p:cNvPr id="253" name="Group 26"/>
            <p:cNvGrpSpPr/>
            <p:nvPr/>
          </p:nvGrpSpPr>
          <p:grpSpPr>
            <a:xfrm>
              <a:off x="3938760" y="3046680"/>
              <a:ext cx="5110200" cy="756720"/>
              <a:chOff x="3938760" y="3046680"/>
              <a:chExt cx="5110200" cy="756720"/>
            </a:xfrm>
          </p:grpSpPr>
          <p:sp>
            <p:nvSpPr>
              <p:cNvPr id="254" name="CustomShape 27"/>
              <p:cNvSpPr/>
              <p:nvPr/>
            </p:nvSpPr>
            <p:spPr>
              <a:xfrm>
                <a:off x="7058160" y="3046680"/>
                <a:ext cx="199080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4 sprints only</a:t>
                </a: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4*25*9*15 €= 13.500 €</a:t>
                </a: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55" name="CustomShape 28"/>
              <p:cNvSpPr/>
              <p:nvPr/>
            </p:nvSpPr>
            <p:spPr>
              <a:xfrm>
                <a:off x="3938760" y="3046680"/>
                <a:ext cx="16754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6" name="CustomShape 29"/>
              <p:cNvSpPr/>
              <p:nvPr/>
            </p:nvSpPr>
            <p:spPr>
              <a:xfrm>
                <a:off x="4423680" y="3046680"/>
                <a:ext cx="474480" cy="756720"/>
              </a:xfrm>
              <a:prstGeom prst="rtTriangle">
                <a:avLst/>
              </a:prstGeom>
              <a:solidFill>
                <a:srgbClr val="0e65f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7" name="CustomShape 30"/>
              <p:cNvSpPr/>
              <p:nvPr/>
            </p:nvSpPr>
            <p:spPr>
              <a:xfrm>
                <a:off x="3938760" y="3046680"/>
                <a:ext cx="483840" cy="7567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8" name="CustomShape 31"/>
              <p:cNvSpPr/>
              <p:nvPr/>
            </p:nvSpPr>
            <p:spPr>
              <a:xfrm>
                <a:off x="5623200" y="3046680"/>
                <a:ext cx="7088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Arial"/>
                    <a:ea typeface="Arial"/>
                  </a:rPr>
                  <a:t>1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59" name="CustomShape 32"/>
              <p:cNvSpPr/>
              <p:nvPr/>
            </p:nvSpPr>
            <p:spPr>
              <a:xfrm>
                <a:off x="6340680" y="3046680"/>
                <a:ext cx="7088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15 €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60" name="CustomShape 33"/>
              <p:cNvSpPr/>
              <p:nvPr/>
            </p:nvSpPr>
            <p:spPr>
              <a:xfrm>
                <a:off x="4127040" y="3046680"/>
                <a:ext cx="299520" cy="459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b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4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61" name="CustomShape 34"/>
              <p:cNvSpPr/>
              <p:nvPr/>
            </p:nvSpPr>
            <p:spPr>
              <a:xfrm>
                <a:off x="4474800" y="3121560"/>
                <a:ext cx="1047960" cy="6814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QA</a:t>
                </a:r>
                <a:endParaRPr b="0" lang="en-US" sz="1200" spc="-1" strike="noStrike">
                  <a:latin typeface="Arial"/>
                </a:endParaRPr>
              </a:p>
            </p:txBody>
          </p:sp>
        </p:grpSp>
        <p:grpSp>
          <p:nvGrpSpPr>
            <p:cNvPr id="262" name="Group 35"/>
            <p:cNvGrpSpPr/>
            <p:nvPr/>
          </p:nvGrpSpPr>
          <p:grpSpPr>
            <a:xfrm>
              <a:off x="3938760" y="3815640"/>
              <a:ext cx="5110200" cy="757080"/>
              <a:chOff x="3938760" y="3815640"/>
              <a:chExt cx="5110200" cy="757080"/>
            </a:xfrm>
          </p:grpSpPr>
          <p:sp>
            <p:nvSpPr>
              <p:cNvPr id="263" name="CustomShape 36"/>
              <p:cNvSpPr/>
              <p:nvPr/>
            </p:nvSpPr>
            <p:spPr>
              <a:xfrm>
                <a:off x="7058160" y="3816000"/>
                <a:ext cx="199080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4 sprints only</a:t>
                </a: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2*4*25*9*20 €=36.000 €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64" name="CustomShape 37"/>
              <p:cNvSpPr/>
              <p:nvPr/>
            </p:nvSpPr>
            <p:spPr>
              <a:xfrm>
                <a:off x="3938760" y="3815640"/>
                <a:ext cx="16754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5" name="CustomShape 38"/>
              <p:cNvSpPr/>
              <p:nvPr/>
            </p:nvSpPr>
            <p:spPr>
              <a:xfrm>
                <a:off x="4423680" y="3816000"/>
                <a:ext cx="474480" cy="756720"/>
              </a:xfrm>
              <a:prstGeom prst="rtTriangle">
                <a:avLst/>
              </a:prstGeom>
              <a:solidFill>
                <a:srgbClr val="0e65f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6" name="CustomShape 39"/>
              <p:cNvSpPr/>
              <p:nvPr/>
            </p:nvSpPr>
            <p:spPr>
              <a:xfrm>
                <a:off x="3938760" y="3816000"/>
                <a:ext cx="483840" cy="7567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7" name="CustomShape 40"/>
              <p:cNvSpPr/>
              <p:nvPr/>
            </p:nvSpPr>
            <p:spPr>
              <a:xfrm>
                <a:off x="5623200" y="3816000"/>
                <a:ext cx="7088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Arial"/>
                    <a:ea typeface="Arial"/>
                  </a:rPr>
                  <a:t>2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68" name="CustomShape 41"/>
              <p:cNvSpPr/>
              <p:nvPr/>
            </p:nvSpPr>
            <p:spPr>
              <a:xfrm>
                <a:off x="6340680" y="3816000"/>
                <a:ext cx="7088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20 €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69" name="CustomShape 42"/>
              <p:cNvSpPr/>
              <p:nvPr/>
            </p:nvSpPr>
            <p:spPr>
              <a:xfrm>
                <a:off x="4127040" y="3816000"/>
                <a:ext cx="299520" cy="459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b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5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70" name="CustomShape 43"/>
              <p:cNvSpPr/>
              <p:nvPr/>
            </p:nvSpPr>
            <p:spPr>
              <a:xfrm>
                <a:off x="4474800" y="3890880"/>
                <a:ext cx="1047960" cy="6814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UI/UX designer</a:t>
                </a:r>
                <a:endParaRPr b="0" lang="en-US" sz="1200" spc="-1" strike="noStrike">
                  <a:latin typeface="Arial"/>
                </a:endParaRPr>
              </a:p>
            </p:txBody>
          </p:sp>
        </p:grpSp>
        <p:sp>
          <p:nvSpPr>
            <p:cNvPr id="271" name="CustomShape 44"/>
            <p:cNvSpPr/>
            <p:nvPr/>
          </p:nvSpPr>
          <p:spPr>
            <a:xfrm>
              <a:off x="6340680" y="265680"/>
              <a:ext cx="708840" cy="46044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Fee/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hours</a:t>
              </a:r>
              <a:endParaRPr b="0" lang="en-US" sz="1200" spc="-1" strike="noStrike">
                <a:latin typeface="Arial"/>
              </a:endParaRPr>
            </a:p>
          </p:txBody>
        </p:sp>
        <p:grpSp>
          <p:nvGrpSpPr>
            <p:cNvPr id="272" name="Group 45"/>
            <p:cNvGrpSpPr/>
            <p:nvPr/>
          </p:nvGrpSpPr>
          <p:grpSpPr>
            <a:xfrm>
              <a:off x="3938760" y="1508040"/>
              <a:ext cx="5110200" cy="756720"/>
              <a:chOff x="3938760" y="1508040"/>
              <a:chExt cx="5110200" cy="756720"/>
            </a:xfrm>
          </p:grpSpPr>
          <p:sp>
            <p:nvSpPr>
              <p:cNvPr id="273" name="CustomShape 46"/>
              <p:cNvSpPr/>
              <p:nvPr/>
            </p:nvSpPr>
            <p:spPr>
              <a:xfrm>
                <a:off x="7058160" y="1508040"/>
                <a:ext cx="199080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8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8*25*9*30 € = 54.000 €</a:t>
                </a: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74" name="CustomShape 47"/>
              <p:cNvSpPr/>
              <p:nvPr/>
            </p:nvSpPr>
            <p:spPr>
              <a:xfrm>
                <a:off x="3938760" y="1508040"/>
                <a:ext cx="16754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5" name="CustomShape 48"/>
              <p:cNvSpPr/>
              <p:nvPr/>
            </p:nvSpPr>
            <p:spPr>
              <a:xfrm>
                <a:off x="4423680" y="1508040"/>
                <a:ext cx="474480" cy="756720"/>
              </a:xfrm>
              <a:prstGeom prst="rtTriangle">
                <a:avLst/>
              </a:prstGeom>
              <a:solidFill>
                <a:srgbClr val="0e65f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6" name="CustomShape 49"/>
              <p:cNvSpPr/>
              <p:nvPr/>
            </p:nvSpPr>
            <p:spPr>
              <a:xfrm>
                <a:off x="3938760" y="1508040"/>
                <a:ext cx="483840" cy="7567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7" name="CustomShape 50"/>
              <p:cNvSpPr/>
              <p:nvPr/>
            </p:nvSpPr>
            <p:spPr>
              <a:xfrm>
                <a:off x="4127040" y="1508040"/>
                <a:ext cx="299520" cy="459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b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2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78" name="CustomShape 51"/>
              <p:cNvSpPr/>
              <p:nvPr/>
            </p:nvSpPr>
            <p:spPr>
              <a:xfrm rot="18126000">
                <a:off x="6564240" y="1771200"/>
                <a:ext cx="286200" cy="97920"/>
              </a:xfrm>
              <a:prstGeom prst="corner">
                <a:avLst>
                  <a:gd name="adj1" fmla="val 18804"/>
                  <a:gd name="adj2" fmla="val 18145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9" name="CustomShape 52"/>
              <p:cNvSpPr/>
              <p:nvPr/>
            </p:nvSpPr>
            <p:spPr>
              <a:xfrm>
                <a:off x="5833080" y="1656000"/>
                <a:ext cx="288720" cy="460440"/>
              </a:xfrm>
              <a:prstGeom prst="mathMultiply">
                <a:avLst>
                  <a:gd name="adj1" fmla="val 508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0" name="CustomShape 53"/>
              <p:cNvSpPr/>
              <p:nvPr/>
            </p:nvSpPr>
            <p:spPr>
              <a:xfrm>
                <a:off x="4474800" y="1548720"/>
                <a:ext cx="1047960" cy="7160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Scrum </a:t>
                </a: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Master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81" name="CustomShape 54"/>
              <p:cNvSpPr/>
              <p:nvPr/>
            </p:nvSpPr>
            <p:spPr>
              <a:xfrm>
                <a:off x="5623200" y="1508040"/>
                <a:ext cx="7088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Arial"/>
                    <a:ea typeface="Arial"/>
                  </a:rPr>
                  <a:t>1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282" name="CustomShape 55"/>
              <p:cNvSpPr/>
              <p:nvPr/>
            </p:nvSpPr>
            <p:spPr>
              <a:xfrm>
                <a:off x="6340680" y="1508040"/>
                <a:ext cx="708840" cy="75672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it" sz="1200" spc="-1" strike="noStrike">
                    <a:solidFill>
                      <a:srgbClr val="ffffff"/>
                    </a:solidFill>
                    <a:latin typeface="Roboto"/>
                    <a:ea typeface="Roboto"/>
                  </a:rPr>
                  <a:t>30 €</a:t>
                </a:r>
                <a:endParaRPr b="0" lang="en-US" sz="1200" spc="-1" strike="noStrike">
                  <a:latin typeface="Arial"/>
                </a:endParaRPr>
              </a:p>
            </p:txBody>
          </p:sp>
        </p:grpSp>
      </p:grpSp>
      <p:pic>
        <p:nvPicPr>
          <p:cNvPr id="283" name="Google Shape;149;p15" descr=""/>
          <p:cNvPicPr/>
          <p:nvPr/>
        </p:nvPicPr>
        <p:blipFill>
          <a:blip r:embed="rId2">
            <a:alphaModFix amt="67000"/>
          </a:blip>
          <a:srcRect l="22561" t="46403" r="64006" b="31811"/>
          <a:stretch/>
        </p:blipFill>
        <p:spPr>
          <a:xfrm>
            <a:off x="3659400" y="231840"/>
            <a:ext cx="413280" cy="376920"/>
          </a:xfrm>
          <a:prstGeom prst="rect">
            <a:avLst/>
          </a:prstGeom>
          <a:ln>
            <a:noFill/>
          </a:ln>
        </p:spPr>
      </p:pic>
      <p:sp>
        <p:nvSpPr>
          <p:cNvPr id="284" name="CustomShape 56"/>
          <p:cNvSpPr/>
          <p:nvPr/>
        </p:nvSpPr>
        <p:spPr>
          <a:xfrm>
            <a:off x="3938040" y="4584960"/>
            <a:ext cx="5110920" cy="399960"/>
          </a:xfrm>
          <a:prstGeom prst="rect">
            <a:avLst/>
          </a:prstGeom>
          <a:solidFill>
            <a:srgbClr val="0c58d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1400" spc="-1" strike="noStrike">
                <a:solidFill>
                  <a:srgbClr val="ffffff"/>
                </a:solidFill>
                <a:latin typeface="Arial"/>
                <a:ea typeface="Arial"/>
              </a:rPr>
              <a:t>                                                </a:t>
            </a:r>
            <a:r>
              <a:rPr b="0" lang="it" sz="1400" spc="-1" strike="noStrike">
                <a:solidFill>
                  <a:srgbClr val="ffffff"/>
                </a:solidFill>
                <a:latin typeface="Arial"/>
                <a:ea typeface="Arial"/>
              </a:rPr>
              <a:t>TOTAL    264.500 </a:t>
            </a:r>
            <a:r>
              <a:rPr b="0" lang="it" sz="1400" spc="-1" strike="noStrike">
                <a:solidFill>
                  <a:srgbClr val="ffffff"/>
                </a:solidFill>
                <a:latin typeface="Roboto"/>
                <a:ea typeface="Roboto"/>
              </a:rPr>
              <a:t>€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155;p16" descr=""/>
          <p:cNvPicPr/>
          <p:nvPr/>
        </p:nvPicPr>
        <p:blipFill>
          <a:blip r:embed="rId1">
            <a:alphaModFix amt="47000"/>
          </a:blip>
          <a:srcRect l="45075" t="24675" r="39010" b="53932"/>
          <a:stretch/>
        </p:blipFill>
        <p:spPr>
          <a:xfrm>
            <a:off x="2926800" y="784080"/>
            <a:ext cx="3290400" cy="2486520"/>
          </a:xfrm>
          <a:prstGeom prst="rect">
            <a:avLst/>
          </a:prstGeom>
          <a:ln>
            <a:noFill/>
          </a:ln>
        </p:spPr>
      </p:pic>
      <p:sp>
        <p:nvSpPr>
          <p:cNvPr id="286" name="TextShape 1"/>
          <p:cNvSpPr txBox="1"/>
          <p:nvPr/>
        </p:nvSpPr>
        <p:spPr>
          <a:xfrm>
            <a:off x="3103560" y="1481400"/>
            <a:ext cx="2807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SOFTWARE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6046920" y="67428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CustomShape 3"/>
          <p:cNvSpPr/>
          <p:nvPr/>
        </p:nvSpPr>
        <p:spPr>
          <a:xfrm>
            <a:off x="2781720" y="303984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CustomShape 4"/>
          <p:cNvSpPr/>
          <p:nvPr/>
        </p:nvSpPr>
        <p:spPr>
          <a:xfrm>
            <a:off x="6058080" y="311616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CustomShape 5"/>
          <p:cNvSpPr/>
          <p:nvPr/>
        </p:nvSpPr>
        <p:spPr>
          <a:xfrm>
            <a:off x="2779920" y="67428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91" name="Group 6"/>
          <p:cNvGrpSpPr/>
          <p:nvPr/>
        </p:nvGrpSpPr>
        <p:grpSpPr>
          <a:xfrm>
            <a:off x="5112720" y="970560"/>
            <a:ext cx="3819960" cy="747000"/>
            <a:chOff x="5112720" y="970560"/>
            <a:chExt cx="3819960" cy="747000"/>
          </a:xfrm>
        </p:grpSpPr>
        <p:sp>
          <p:nvSpPr>
            <p:cNvPr id="292" name="CustomShape 7"/>
            <p:cNvSpPr/>
            <p:nvPr/>
          </p:nvSpPr>
          <p:spPr>
            <a:xfrm>
              <a:off x="5112720" y="1346400"/>
              <a:ext cx="165240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bdbd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3" name="CustomShape 8"/>
            <p:cNvSpPr/>
            <p:nvPr/>
          </p:nvSpPr>
          <p:spPr>
            <a:xfrm>
              <a:off x="6596640" y="1245960"/>
              <a:ext cx="198360" cy="1980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4" name="CustomShape 9"/>
            <p:cNvSpPr/>
            <p:nvPr/>
          </p:nvSpPr>
          <p:spPr>
            <a:xfrm>
              <a:off x="6572160" y="1188000"/>
              <a:ext cx="247320" cy="312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  <a:spcAft>
                  <a:spcPts val="1599"/>
                </a:spcAft>
                <a:tabLst>
                  <a:tab algn="l" pos="0"/>
                </a:tabLst>
              </a:pPr>
              <a:r>
                <a:rPr b="0" lang="it" sz="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1</a:t>
              </a:r>
              <a:endParaRPr b="0" lang="en-US" sz="800" spc="-1" strike="noStrike">
                <a:latin typeface="Arial"/>
              </a:endParaRPr>
            </a:p>
          </p:txBody>
        </p:sp>
        <p:sp>
          <p:nvSpPr>
            <p:cNvPr id="295" name="CustomShape 10"/>
            <p:cNvSpPr/>
            <p:nvPr/>
          </p:nvSpPr>
          <p:spPr>
            <a:xfrm>
              <a:off x="6805800" y="970560"/>
              <a:ext cx="2126880" cy="747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ANALYSIS 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-Cost for survey and interview</a:t>
              </a:r>
              <a:endParaRPr b="0" lang="en-US" sz="1200" spc="-1" strike="noStrike">
                <a:latin typeface="Arial"/>
              </a:endParaRPr>
            </a:p>
          </p:txBody>
        </p:sp>
      </p:grpSp>
      <p:grpSp>
        <p:nvGrpSpPr>
          <p:cNvPr id="296" name="Group 11"/>
          <p:cNvGrpSpPr/>
          <p:nvPr/>
        </p:nvGrpSpPr>
        <p:grpSpPr>
          <a:xfrm>
            <a:off x="5570280" y="2055960"/>
            <a:ext cx="3286080" cy="747000"/>
            <a:chOff x="5570280" y="2055960"/>
            <a:chExt cx="3286080" cy="747000"/>
          </a:xfrm>
        </p:grpSpPr>
        <p:sp>
          <p:nvSpPr>
            <p:cNvPr id="297" name="CustomShape 12"/>
            <p:cNvSpPr/>
            <p:nvPr/>
          </p:nvSpPr>
          <p:spPr>
            <a:xfrm>
              <a:off x="5570280" y="2429640"/>
              <a:ext cx="11185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bdbd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8" name="CustomShape 13"/>
            <p:cNvSpPr/>
            <p:nvPr/>
          </p:nvSpPr>
          <p:spPr>
            <a:xfrm>
              <a:off x="6520320" y="2323440"/>
              <a:ext cx="198360" cy="198000"/>
            </a:xfrm>
            <a:prstGeom prst="ellipse">
              <a:avLst/>
            </a:prstGeom>
            <a:solidFill>
              <a:srgbClr val="761e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9" name="CustomShape 14"/>
            <p:cNvSpPr/>
            <p:nvPr/>
          </p:nvSpPr>
          <p:spPr>
            <a:xfrm>
              <a:off x="6497280" y="2264400"/>
              <a:ext cx="247320" cy="312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  <a:spcAft>
                  <a:spcPts val="1599"/>
                </a:spcAft>
                <a:tabLst>
                  <a:tab algn="l" pos="0"/>
                </a:tabLst>
              </a:pPr>
              <a:r>
                <a:rPr b="0" lang="it" sz="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3</a:t>
              </a:r>
              <a:endParaRPr b="0" lang="en-US" sz="800" spc="-1" strike="noStrike">
                <a:latin typeface="Arial"/>
              </a:endParaRPr>
            </a:p>
          </p:txBody>
        </p:sp>
        <p:sp>
          <p:nvSpPr>
            <p:cNvPr id="300" name="CustomShape 15"/>
            <p:cNvSpPr/>
            <p:nvPr/>
          </p:nvSpPr>
          <p:spPr>
            <a:xfrm>
              <a:off x="6729480" y="2055960"/>
              <a:ext cx="2126880" cy="747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USER TEST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 PC + ETHERNET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 Internet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 Url address for testing </a:t>
              </a:r>
              <a:endParaRPr b="0" lang="en-US" sz="1200" spc="-1" strike="noStrike">
                <a:latin typeface="Arial"/>
              </a:endParaRPr>
            </a:p>
          </p:txBody>
        </p:sp>
      </p:grpSp>
      <p:grpSp>
        <p:nvGrpSpPr>
          <p:cNvPr id="301" name="Group 16"/>
          <p:cNvGrpSpPr/>
          <p:nvPr/>
        </p:nvGrpSpPr>
        <p:grpSpPr>
          <a:xfrm>
            <a:off x="3260520" y="3516480"/>
            <a:ext cx="3426480" cy="747000"/>
            <a:chOff x="3260520" y="3516480"/>
            <a:chExt cx="3426480" cy="747000"/>
          </a:xfrm>
        </p:grpSpPr>
        <p:sp>
          <p:nvSpPr>
            <p:cNvPr id="302" name="CustomShape 17"/>
            <p:cNvSpPr/>
            <p:nvPr/>
          </p:nvSpPr>
          <p:spPr>
            <a:xfrm>
              <a:off x="3260520" y="3882240"/>
              <a:ext cx="6091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bdbd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3" name="CustomShape 18"/>
            <p:cNvSpPr/>
            <p:nvPr/>
          </p:nvSpPr>
          <p:spPr>
            <a:xfrm>
              <a:off x="3701160" y="3781800"/>
              <a:ext cx="198360" cy="198000"/>
            </a:xfrm>
            <a:prstGeom prst="ellipse">
              <a:avLst/>
            </a:prstGeom>
            <a:solidFill>
              <a:srgbClr val="9225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" name="CustomShape 19"/>
            <p:cNvSpPr/>
            <p:nvPr/>
          </p:nvSpPr>
          <p:spPr>
            <a:xfrm>
              <a:off x="3678120" y="3723840"/>
              <a:ext cx="247320" cy="312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  <a:spcAft>
                  <a:spcPts val="1599"/>
                </a:spcAft>
                <a:tabLst>
                  <a:tab algn="l" pos="0"/>
                </a:tabLst>
              </a:pPr>
              <a:r>
                <a:rPr b="0" lang="it" sz="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5</a:t>
              </a:r>
              <a:endParaRPr b="0" lang="en-US" sz="800" spc="-1" strike="noStrike">
                <a:latin typeface="Arial"/>
              </a:endParaRPr>
            </a:p>
          </p:txBody>
        </p:sp>
        <p:sp>
          <p:nvSpPr>
            <p:cNvPr id="305" name="CustomShape 20"/>
            <p:cNvSpPr/>
            <p:nvPr/>
          </p:nvSpPr>
          <p:spPr>
            <a:xfrm>
              <a:off x="3910320" y="3516480"/>
              <a:ext cx="2776680" cy="747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MAINTENANCE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-Software maintenance/after delivery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-Hardware maintenance</a:t>
              </a:r>
              <a:endParaRPr b="0" lang="en-US" sz="1200" spc="-1" strike="noStrike">
                <a:latin typeface="Arial"/>
              </a:endParaRPr>
            </a:p>
          </p:txBody>
        </p:sp>
      </p:grpSp>
      <p:grpSp>
        <p:nvGrpSpPr>
          <p:cNvPr id="306" name="Group 21"/>
          <p:cNvGrpSpPr/>
          <p:nvPr/>
        </p:nvGrpSpPr>
        <p:grpSpPr>
          <a:xfrm>
            <a:off x="435960" y="1090800"/>
            <a:ext cx="3103200" cy="747000"/>
            <a:chOff x="435960" y="1090800"/>
            <a:chExt cx="3103200" cy="747000"/>
          </a:xfrm>
        </p:grpSpPr>
        <p:sp>
          <p:nvSpPr>
            <p:cNvPr id="307" name="CustomShape 22"/>
            <p:cNvSpPr/>
            <p:nvPr/>
          </p:nvSpPr>
          <p:spPr>
            <a:xfrm rot="10800000">
              <a:off x="2247840" y="1463760"/>
              <a:ext cx="12913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bdbd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8" name="CustomShape 23"/>
            <p:cNvSpPr/>
            <p:nvPr/>
          </p:nvSpPr>
          <p:spPr>
            <a:xfrm>
              <a:off x="2201040" y="1362240"/>
              <a:ext cx="198360" cy="1980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9" name="CustomShape 24"/>
            <p:cNvSpPr/>
            <p:nvPr/>
          </p:nvSpPr>
          <p:spPr>
            <a:xfrm>
              <a:off x="2176200" y="1303200"/>
              <a:ext cx="247320" cy="312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  <a:spcAft>
                  <a:spcPts val="1599"/>
                </a:spcAft>
                <a:tabLst>
                  <a:tab algn="l" pos="0"/>
                </a:tabLst>
              </a:pPr>
              <a:r>
                <a:rPr b="0" lang="it" sz="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2</a:t>
              </a:r>
              <a:endParaRPr b="0" lang="en-US" sz="800" spc="-1" strike="noStrike">
                <a:latin typeface="Arial"/>
              </a:endParaRPr>
            </a:p>
          </p:txBody>
        </p:sp>
        <p:sp>
          <p:nvSpPr>
            <p:cNvPr id="310" name="CustomShape 25"/>
            <p:cNvSpPr/>
            <p:nvPr/>
          </p:nvSpPr>
          <p:spPr>
            <a:xfrm>
              <a:off x="435960" y="1090800"/>
              <a:ext cx="1550520" cy="747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EPR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-Data integration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-Data migration</a:t>
              </a:r>
              <a:endParaRPr b="0" lang="en-US" sz="1200" spc="-1" strike="noStrike">
                <a:latin typeface="Arial"/>
              </a:endParaRPr>
            </a:p>
          </p:txBody>
        </p:sp>
      </p:grpSp>
      <p:grpSp>
        <p:nvGrpSpPr>
          <p:cNvPr id="311" name="Group 26"/>
          <p:cNvGrpSpPr/>
          <p:nvPr/>
        </p:nvGrpSpPr>
        <p:grpSpPr>
          <a:xfrm>
            <a:off x="109800" y="2237040"/>
            <a:ext cx="3134520" cy="1203840"/>
            <a:chOff x="109800" y="2237040"/>
            <a:chExt cx="3134520" cy="1203840"/>
          </a:xfrm>
        </p:grpSpPr>
        <p:sp>
          <p:nvSpPr>
            <p:cNvPr id="312" name="CustomShape 27"/>
            <p:cNvSpPr/>
            <p:nvPr/>
          </p:nvSpPr>
          <p:spPr>
            <a:xfrm rot="10800000">
              <a:off x="2394720" y="2610000"/>
              <a:ext cx="84960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bdbd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3" name="CustomShape 28"/>
            <p:cNvSpPr/>
            <p:nvPr/>
          </p:nvSpPr>
          <p:spPr>
            <a:xfrm>
              <a:off x="2353320" y="2510280"/>
              <a:ext cx="198360" cy="198000"/>
            </a:xfrm>
            <a:prstGeom prst="ellipse">
              <a:avLst/>
            </a:prstGeom>
            <a:solidFill>
              <a:srgbClr val="7f209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4" name="CustomShape 29"/>
            <p:cNvSpPr/>
            <p:nvPr/>
          </p:nvSpPr>
          <p:spPr>
            <a:xfrm>
              <a:off x="2328480" y="2454120"/>
              <a:ext cx="247320" cy="312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  <a:spcAft>
                  <a:spcPts val="1599"/>
                </a:spcAft>
                <a:tabLst>
                  <a:tab algn="l" pos="0"/>
                </a:tabLst>
              </a:pPr>
              <a:r>
                <a:rPr b="0" lang="it" sz="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4</a:t>
              </a:r>
              <a:endParaRPr b="0" lang="en-US" sz="800" spc="-1" strike="noStrike">
                <a:latin typeface="Arial"/>
              </a:endParaRPr>
            </a:p>
          </p:txBody>
        </p:sp>
        <p:sp>
          <p:nvSpPr>
            <p:cNvPr id="315" name="CustomShape 30"/>
            <p:cNvSpPr/>
            <p:nvPr/>
          </p:nvSpPr>
          <p:spPr>
            <a:xfrm>
              <a:off x="109800" y="2237040"/>
              <a:ext cx="2126880" cy="1203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SYSTEM TEST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-Performance test (stress test, regulatory &amp; compliance, functionality, scalability, regrssion)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spcBef>
                  <a:spcPts val="1599"/>
                </a:spcBef>
                <a:spcAft>
                  <a:spcPts val="1599"/>
                </a:spcAft>
                <a:tabLst>
                  <a:tab algn="l" pos="0"/>
                </a:tabLst>
              </a:pPr>
              <a:endParaRPr b="0" lang="en-US" sz="12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190;p17" descr=""/>
          <p:cNvPicPr/>
          <p:nvPr/>
        </p:nvPicPr>
        <p:blipFill>
          <a:blip r:embed="rId1">
            <a:alphaModFix amt="47000"/>
          </a:blip>
          <a:srcRect l="45075" t="24675" r="39010" b="53932"/>
          <a:stretch/>
        </p:blipFill>
        <p:spPr>
          <a:xfrm>
            <a:off x="2926800" y="784080"/>
            <a:ext cx="3290400" cy="2486520"/>
          </a:xfrm>
          <a:prstGeom prst="rect">
            <a:avLst/>
          </a:prstGeom>
          <a:ln>
            <a:noFill/>
          </a:ln>
        </p:spPr>
      </p:pic>
      <p:sp>
        <p:nvSpPr>
          <p:cNvPr id="317" name="TextShape 1"/>
          <p:cNvSpPr txBox="1"/>
          <p:nvPr/>
        </p:nvSpPr>
        <p:spPr>
          <a:xfrm>
            <a:off x="3103560" y="1481400"/>
            <a:ext cx="2807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SOFTWARE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CustomShape 2"/>
          <p:cNvSpPr/>
          <p:nvPr/>
        </p:nvSpPr>
        <p:spPr>
          <a:xfrm>
            <a:off x="6046920" y="67428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9" name="CustomShape 3"/>
          <p:cNvSpPr/>
          <p:nvPr/>
        </p:nvSpPr>
        <p:spPr>
          <a:xfrm>
            <a:off x="6058080" y="311616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320" name="Group 4"/>
          <p:cNvGrpSpPr/>
          <p:nvPr/>
        </p:nvGrpSpPr>
        <p:grpSpPr>
          <a:xfrm>
            <a:off x="5112720" y="970560"/>
            <a:ext cx="3819960" cy="747000"/>
            <a:chOff x="5112720" y="970560"/>
            <a:chExt cx="3819960" cy="747000"/>
          </a:xfrm>
        </p:grpSpPr>
        <p:sp>
          <p:nvSpPr>
            <p:cNvPr id="321" name="CustomShape 5"/>
            <p:cNvSpPr/>
            <p:nvPr/>
          </p:nvSpPr>
          <p:spPr>
            <a:xfrm>
              <a:off x="5112720" y="1346400"/>
              <a:ext cx="165240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bdbd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2" name="CustomShape 6"/>
            <p:cNvSpPr/>
            <p:nvPr/>
          </p:nvSpPr>
          <p:spPr>
            <a:xfrm>
              <a:off x="6596640" y="1245960"/>
              <a:ext cx="198360" cy="1980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23" name="CustomShape 7"/>
            <p:cNvSpPr/>
            <p:nvPr/>
          </p:nvSpPr>
          <p:spPr>
            <a:xfrm>
              <a:off x="6572160" y="1188000"/>
              <a:ext cx="247320" cy="312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  <a:spcAft>
                  <a:spcPts val="1599"/>
                </a:spcAft>
                <a:tabLst>
                  <a:tab algn="l" pos="0"/>
                </a:tabLst>
              </a:pPr>
              <a:r>
                <a:rPr b="0" lang="it" sz="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1</a:t>
              </a:r>
              <a:endParaRPr b="0" lang="en-US" sz="800" spc="-1" strike="noStrike">
                <a:latin typeface="Arial"/>
              </a:endParaRPr>
            </a:p>
          </p:txBody>
        </p:sp>
        <p:sp>
          <p:nvSpPr>
            <p:cNvPr id="324" name="CustomShape 8"/>
            <p:cNvSpPr/>
            <p:nvPr/>
          </p:nvSpPr>
          <p:spPr>
            <a:xfrm>
              <a:off x="6805800" y="970560"/>
              <a:ext cx="2126880" cy="747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ANALYSIS 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-Cost for survey and interview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3 €  X 100 = 300 € </a:t>
              </a:r>
              <a:endParaRPr b="0" lang="en-US" sz="1200" spc="-1" strike="noStrike">
                <a:latin typeface="Arial"/>
              </a:endParaRPr>
            </a:p>
          </p:txBody>
        </p:sp>
      </p:grpSp>
      <p:sp>
        <p:nvSpPr>
          <p:cNvPr id="325" name="CustomShape 9"/>
          <p:cNvSpPr/>
          <p:nvPr/>
        </p:nvSpPr>
        <p:spPr>
          <a:xfrm>
            <a:off x="2781720" y="303984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CustomShape 10"/>
          <p:cNvSpPr/>
          <p:nvPr/>
        </p:nvSpPr>
        <p:spPr>
          <a:xfrm>
            <a:off x="2779920" y="67428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205;p18" descr=""/>
          <p:cNvPicPr/>
          <p:nvPr/>
        </p:nvPicPr>
        <p:blipFill>
          <a:blip r:embed="rId1">
            <a:alphaModFix amt="47000"/>
          </a:blip>
          <a:srcRect l="45075" t="24675" r="39010" b="53932"/>
          <a:stretch/>
        </p:blipFill>
        <p:spPr>
          <a:xfrm>
            <a:off x="2926800" y="784080"/>
            <a:ext cx="3290400" cy="2486520"/>
          </a:xfrm>
          <a:prstGeom prst="rect">
            <a:avLst/>
          </a:prstGeom>
          <a:ln>
            <a:noFill/>
          </a:ln>
        </p:spPr>
      </p:pic>
      <p:sp>
        <p:nvSpPr>
          <p:cNvPr id="328" name="TextShape 1"/>
          <p:cNvSpPr txBox="1"/>
          <p:nvPr/>
        </p:nvSpPr>
        <p:spPr>
          <a:xfrm>
            <a:off x="3103560" y="1481400"/>
            <a:ext cx="2807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SOFTWARE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6046920" y="67428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CustomShape 3"/>
          <p:cNvSpPr/>
          <p:nvPr/>
        </p:nvSpPr>
        <p:spPr>
          <a:xfrm>
            <a:off x="2781720" y="303984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CustomShape 4"/>
          <p:cNvSpPr/>
          <p:nvPr/>
        </p:nvSpPr>
        <p:spPr>
          <a:xfrm>
            <a:off x="6058080" y="311616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2" name="CustomShape 5"/>
          <p:cNvSpPr/>
          <p:nvPr/>
        </p:nvSpPr>
        <p:spPr>
          <a:xfrm>
            <a:off x="2779920" y="67428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333" name="Group 6"/>
          <p:cNvGrpSpPr/>
          <p:nvPr/>
        </p:nvGrpSpPr>
        <p:grpSpPr>
          <a:xfrm>
            <a:off x="0" y="1090800"/>
            <a:ext cx="3539160" cy="747000"/>
            <a:chOff x="0" y="1090800"/>
            <a:chExt cx="3539160" cy="747000"/>
          </a:xfrm>
        </p:grpSpPr>
        <p:sp>
          <p:nvSpPr>
            <p:cNvPr id="334" name="CustomShape 7"/>
            <p:cNvSpPr/>
            <p:nvPr/>
          </p:nvSpPr>
          <p:spPr>
            <a:xfrm rot="10800000">
              <a:off x="2247840" y="1463760"/>
              <a:ext cx="12913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bdbd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5" name="CustomShape 8"/>
            <p:cNvSpPr/>
            <p:nvPr/>
          </p:nvSpPr>
          <p:spPr>
            <a:xfrm>
              <a:off x="2201040" y="1362240"/>
              <a:ext cx="198360" cy="1980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6" name="CustomShape 9"/>
            <p:cNvSpPr/>
            <p:nvPr/>
          </p:nvSpPr>
          <p:spPr>
            <a:xfrm>
              <a:off x="2176200" y="1303200"/>
              <a:ext cx="247320" cy="312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  <a:spcAft>
                  <a:spcPts val="1599"/>
                </a:spcAft>
                <a:tabLst>
                  <a:tab algn="l" pos="0"/>
                </a:tabLst>
              </a:pPr>
              <a:r>
                <a:rPr b="0" lang="it" sz="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2</a:t>
              </a:r>
              <a:endParaRPr b="0" lang="en-US" sz="800" spc="-1" strike="noStrike">
                <a:latin typeface="Arial"/>
              </a:endParaRPr>
            </a:p>
          </p:txBody>
        </p:sp>
        <p:sp>
          <p:nvSpPr>
            <p:cNvPr id="337" name="CustomShape 10"/>
            <p:cNvSpPr/>
            <p:nvPr/>
          </p:nvSpPr>
          <p:spPr>
            <a:xfrm>
              <a:off x="0" y="1090800"/>
              <a:ext cx="1986120" cy="747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EPR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-Data integration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-Data migration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Using pentaho : kettle for data integration and migration : 25.000 USD = 22.091,12 €  (annual)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2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220;p19" descr=""/>
          <p:cNvPicPr/>
          <p:nvPr/>
        </p:nvPicPr>
        <p:blipFill>
          <a:blip r:embed="rId1">
            <a:alphaModFix amt="47000"/>
          </a:blip>
          <a:srcRect l="45075" t="24675" r="39010" b="53932"/>
          <a:stretch/>
        </p:blipFill>
        <p:spPr>
          <a:xfrm>
            <a:off x="945360" y="784080"/>
            <a:ext cx="3290400" cy="2486520"/>
          </a:xfrm>
          <a:prstGeom prst="rect">
            <a:avLst/>
          </a:prstGeom>
          <a:ln>
            <a:noFill/>
          </a:ln>
        </p:spPr>
      </p:pic>
      <p:sp>
        <p:nvSpPr>
          <p:cNvPr id="339" name="TextShape 1"/>
          <p:cNvSpPr txBox="1"/>
          <p:nvPr/>
        </p:nvSpPr>
        <p:spPr>
          <a:xfrm>
            <a:off x="1122120" y="1481400"/>
            <a:ext cx="2807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SOFTWARE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4065480" y="67428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3"/>
          <p:cNvSpPr/>
          <p:nvPr/>
        </p:nvSpPr>
        <p:spPr>
          <a:xfrm>
            <a:off x="800280" y="303984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CustomShape 4"/>
          <p:cNvSpPr/>
          <p:nvPr/>
        </p:nvSpPr>
        <p:spPr>
          <a:xfrm>
            <a:off x="4077000" y="311616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5"/>
          <p:cNvSpPr/>
          <p:nvPr/>
        </p:nvSpPr>
        <p:spPr>
          <a:xfrm>
            <a:off x="798480" y="67428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344" name="Group 6"/>
          <p:cNvGrpSpPr/>
          <p:nvPr/>
        </p:nvGrpSpPr>
        <p:grpSpPr>
          <a:xfrm>
            <a:off x="3588840" y="2055960"/>
            <a:ext cx="5893560" cy="747000"/>
            <a:chOff x="3588840" y="2055960"/>
            <a:chExt cx="5893560" cy="747000"/>
          </a:xfrm>
        </p:grpSpPr>
        <p:sp>
          <p:nvSpPr>
            <p:cNvPr id="345" name="CustomShape 7"/>
            <p:cNvSpPr/>
            <p:nvPr/>
          </p:nvSpPr>
          <p:spPr>
            <a:xfrm>
              <a:off x="3588840" y="2429640"/>
              <a:ext cx="11185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bdbd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6" name="CustomShape 8"/>
            <p:cNvSpPr/>
            <p:nvPr/>
          </p:nvSpPr>
          <p:spPr>
            <a:xfrm>
              <a:off x="4539240" y="2323440"/>
              <a:ext cx="198360" cy="198000"/>
            </a:xfrm>
            <a:prstGeom prst="ellipse">
              <a:avLst/>
            </a:prstGeom>
            <a:solidFill>
              <a:srgbClr val="761e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7" name="CustomShape 9"/>
            <p:cNvSpPr/>
            <p:nvPr/>
          </p:nvSpPr>
          <p:spPr>
            <a:xfrm>
              <a:off x="4516200" y="2264400"/>
              <a:ext cx="247320" cy="312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  <a:spcAft>
                  <a:spcPts val="1599"/>
                </a:spcAft>
                <a:tabLst>
                  <a:tab algn="l" pos="0"/>
                </a:tabLst>
              </a:pPr>
              <a:r>
                <a:rPr b="0" lang="it" sz="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3</a:t>
              </a:r>
              <a:endParaRPr b="0" lang="en-US" sz="800" spc="-1" strike="noStrike">
                <a:latin typeface="Arial"/>
              </a:endParaRPr>
            </a:p>
          </p:txBody>
        </p:sp>
        <p:sp>
          <p:nvSpPr>
            <p:cNvPr id="348" name="CustomShape 10"/>
            <p:cNvSpPr/>
            <p:nvPr/>
          </p:nvSpPr>
          <p:spPr>
            <a:xfrm>
              <a:off x="4748400" y="2055960"/>
              <a:ext cx="4734000" cy="747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USER TEST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 PC + ETHERNET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  </a:t>
              </a: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100 PC * 50 € = 5.000 €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 Internet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  </a:t>
              </a: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3 times testing * 25 € = 75 €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 HTTPS certificate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  </a:t>
              </a: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Digicert Secure site business (annual) = 347 USD = 306.62 € 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2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235;p20" descr=""/>
          <p:cNvPicPr/>
          <p:nvPr/>
        </p:nvPicPr>
        <p:blipFill>
          <a:blip r:embed="rId1">
            <a:alphaModFix amt="47000"/>
          </a:blip>
          <a:srcRect l="45075" t="24675" r="39010" b="53932"/>
          <a:stretch/>
        </p:blipFill>
        <p:spPr>
          <a:xfrm>
            <a:off x="2926800" y="-4320"/>
            <a:ext cx="3290400" cy="2486520"/>
          </a:xfrm>
          <a:prstGeom prst="rect">
            <a:avLst/>
          </a:prstGeom>
          <a:ln>
            <a:noFill/>
          </a:ln>
        </p:spPr>
      </p:pic>
      <p:sp>
        <p:nvSpPr>
          <p:cNvPr id="350" name="TextShape 1"/>
          <p:cNvSpPr txBox="1"/>
          <p:nvPr/>
        </p:nvSpPr>
        <p:spPr>
          <a:xfrm>
            <a:off x="3168000" y="104040"/>
            <a:ext cx="2807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SOFTWARE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51" name="Group 2"/>
          <p:cNvGrpSpPr/>
          <p:nvPr/>
        </p:nvGrpSpPr>
        <p:grpSpPr>
          <a:xfrm>
            <a:off x="109800" y="636840"/>
            <a:ext cx="3134520" cy="1203840"/>
            <a:chOff x="109800" y="636840"/>
            <a:chExt cx="3134520" cy="1203840"/>
          </a:xfrm>
        </p:grpSpPr>
        <p:sp>
          <p:nvSpPr>
            <p:cNvPr id="352" name="CustomShape 3"/>
            <p:cNvSpPr/>
            <p:nvPr/>
          </p:nvSpPr>
          <p:spPr>
            <a:xfrm rot="10800000">
              <a:off x="2394720" y="1009800"/>
              <a:ext cx="84960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bdbd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3" name="CustomShape 4"/>
            <p:cNvSpPr/>
            <p:nvPr/>
          </p:nvSpPr>
          <p:spPr>
            <a:xfrm>
              <a:off x="2353320" y="910080"/>
              <a:ext cx="198360" cy="198000"/>
            </a:xfrm>
            <a:prstGeom prst="ellipse">
              <a:avLst/>
            </a:prstGeom>
            <a:solidFill>
              <a:srgbClr val="7f209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4" name="CustomShape 5"/>
            <p:cNvSpPr/>
            <p:nvPr/>
          </p:nvSpPr>
          <p:spPr>
            <a:xfrm>
              <a:off x="2328480" y="853920"/>
              <a:ext cx="247320" cy="312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  <a:spcAft>
                  <a:spcPts val="1599"/>
                </a:spcAft>
                <a:tabLst>
                  <a:tab algn="l" pos="0"/>
                </a:tabLst>
              </a:pPr>
              <a:r>
                <a:rPr b="0" lang="it" sz="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4</a:t>
              </a:r>
              <a:endParaRPr b="0" lang="en-US" sz="800" spc="-1" strike="noStrike">
                <a:latin typeface="Arial"/>
              </a:endParaRPr>
            </a:p>
          </p:txBody>
        </p:sp>
        <p:sp>
          <p:nvSpPr>
            <p:cNvPr id="355" name="CustomShape 6"/>
            <p:cNvSpPr/>
            <p:nvPr/>
          </p:nvSpPr>
          <p:spPr>
            <a:xfrm>
              <a:off x="109800" y="636840"/>
              <a:ext cx="2126880" cy="1203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SYSTEM TEST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-Performance test (stress test, regulatory &amp; compliance, functionality, scalability, regrssion)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spcBef>
                  <a:spcPts val="1599"/>
                </a:spcBef>
                <a:tabLst>
                  <a:tab algn="l" pos="0"/>
                </a:tabLst>
              </a:pP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15000"/>
                </a:lnSpc>
                <a:spcBef>
                  <a:spcPts val="1599"/>
                </a:spcBef>
                <a:spcAft>
                  <a:spcPts val="1599"/>
                </a:spcAft>
                <a:tabLst>
                  <a:tab algn="l" pos="0"/>
                </a:tabLst>
              </a:pPr>
              <a:endParaRPr b="0" lang="en-US" sz="1200" spc="-1" strike="noStrike">
                <a:latin typeface="Arial"/>
              </a:endParaRPr>
            </a:p>
          </p:txBody>
        </p:sp>
      </p:grpSp>
      <p:graphicFrame>
        <p:nvGraphicFramePr>
          <p:cNvPr id="356" name="Table 7"/>
          <p:cNvGraphicFramePr/>
          <p:nvPr/>
        </p:nvGraphicFramePr>
        <p:xfrm>
          <a:off x="133920" y="1756800"/>
          <a:ext cx="8875440" cy="3008520"/>
        </p:xfrm>
        <a:graphic>
          <a:graphicData uri="http://schemas.openxmlformats.org/drawingml/2006/table">
            <a:tbl>
              <a:tblPr/>
              <a:tblGrid>
                <a:gridCol w="2675520"/>
                <a:gridCol w="4662360"/>
                <a:gridCol w="1537560"/>
              </a:tblGrid>
              <a:tr h="387720"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1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AWS service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1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Dimensions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1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Cost per month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</a:tr>
              <a:tr h="592920"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AWS Fargate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10 on-demand tasks (using two vCPUs and 4 GB memory) running for 30 hours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$29.62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</a:tr>
              <a:tr h="718560"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Amazon DynamoDB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1,000 on-demand write capacity units</a:t>
                      </a:r>
                      <a:endParaRPr b="0" lang="en-US" sz="12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15000"/>
                        </a:lnSpc>
                        <a:spcBef>
                          <a:spcPts val="1199"/>
                        </a:spcBef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1,000 on-demand read capacity units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$0.0015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</a:tr>
              <a:tr h="718560"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AWS Lambda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1,000 requests</a:t>
                      </a:r>
                      <a:endParaRPr b="0" lang="en-US" sz="12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15000"/>
                        </a:lnSpc>
                        <a:spcBef>
                          <a:spcPts val="1199"/>
                        </a:spcBef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10 minutes total duration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$0.00146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</a:tr>
              <a:tr h="361080"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AWS Step Functions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1,000 state transitions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$0.025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</a:tr>
              <a:tr h="718200">
                <a:tc gridSpan="2">
                  <a:txBody>
                    <a:bodyPr lIns="91080" rIns="91080" tIns="91080" bIns="91080">
                      <a:noAutofit/>
                    </a:bodyPr>
                    <a:p>
                      <a:pPr algn="r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1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Total: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xBody>
                    <a:bodyPr lIns="91080" rIns="91080" tIns="91080" bIns="9108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it" sz="12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$29.65 / month = 314.4 € / annum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marL="91080" marR="91080"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247;p21" descr=""/>
          <p:cNvPicPr/>
          <p:nvPr/>
        </p:nvPicPr>
        <p:blipFill>
          <a:blip r:embed="rId1">
            <a:alphaModFix amt="47000"/>
          </a:blip>
          <a:srcRect l="45075" t="24675" r="39010" b="53932"/>
          <a:stretch/>
        </p:blipFill>
        <p:spPr>
          <a:xfrm>
            <a:off x="2926800" y="784080"/>
            <a:ext cx="3290400" cy="2486520"/>
          </a:xfrm>
          <a:prstGeom prst="rect">
            <a:avLst/>
          </a:prstGeom>
          <a:ln>
            <a:noFill/>
          </a:ln>
        </p:spPr>
      </p:pic>
      <p:sp>
        <p:nvSpPr>
          <p:cNvPr id="358" name="TextShape 1"/>
          <p:cNvSpPr txBox="1"/>
          <p:nvPr/>
        </p:nvSpPr>
        <p:spPr>
          <a:xfrm>
            <a:off x="3103560" y="1481400"/>
            <a:ext cx="2807640" cy="7552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it" sz="2400" spc="-1" strike="noStrike">
                <a:solidFill>
                  <a:srgbClr val="000000"/>
                </a:solidFill>
                <a:highlight>
                  <a:srgbClr val="f8e71c"/>
                </a:highlight>
                <a:latin typeface="Roboto"/>
                <a:ea typeface="Roboto"/>
              </a:rPr>
              <a:t>SOFTWARE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CustomShape 2"/>
          <p:cNvSpPr/>
          <p:nvPr/>
        </p:nvSpPr>
        <p:spPr>
          <a:xfrm>
            <a:off x="6046920" y="67428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CustomShape 3"/>
          <p:cNvSpPr/>
          <p:nvPr/>
        </p:nvSpPr>
        <p:spPr>
          <a:xfrm>
            <a:off x="2781720" y="303984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CustomShape 4"/>
          <p:cNvSpPr/>
          <p:nvPr/>
        </p:nvSpPr>
        <p:spPr>
          <a:xfrm>
            <a:off x="6058080" y="311616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CustomShape 5"/>
          <p:cNvSpPr/>
          <p:nvPr/>
        </p:nvSpPr>
        <p:spPr>
          <a:xfrm>
            <a:off x="2779920" y="674280"/>
            <a:ext cx="323280" cy="25848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pSp>
        <p:nvGrpSpPr>
          <p:cNvPr id="363" name="Group 6"/>
          <p:cNvGrpSpPr/>
          <p:nvPr/>
        </p:nvGrpSpPr>
        <p:grpSpPr>
          <a:xfrm>
            <a:off x="3260520" y="3516480"/>
            <a:ext cx="3426480" cy="747000"/>
            <a:chOff x="3260520" y="3516480"/>
            <a:chExt cx="3426480" cy="747000"/>
          </a:xfrm>
        </p:grpSpPr>
        <p:sp>
          <p:nvSpPr>
            <p:cNvPr id="364" name="CustomShape 7"/>
            <p:cNvSpPr/>
            <p:nvPr/>
          </p:nvSpPr>
          <p:spPr>
            <a:xfrm>
              <a:off x="3260520" y="3882240"/>
              <a:ext cx="6091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bdbd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5" name="CustomShape 8"/>
            <p:cNvSpPr/>
            <p:nvPr/>
          </p:nvSpPr>
          <p:spPr>
            <a:xfrm>
              <a:off x="3701160" y="3781800"/>
              <a:ext cx="198360" cy="198000"/>
            </a:xfrm>
            <a:prstGeom prst="ellipse">
              <a:avLst/>
            </a:prstGeom>
            <a:solidFill>
              <a:srgbClr val="9225a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6" name="CustomShape 9"/>
            <p:cNvSpPr/>
            <p:nvPr/>
          </p:nvSpPr>
          <p:spPr>
            <a:xfrm>
              <a:off x="3678120" y="3723840"/>
              <a:ext cx="247320" cy="312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  <a:spcAft>
                  <a:spcPts val="1599"/>
                </a:spcAft>
                <a:tabLst>
                  <a:tab algn="l" pos="0"/>
                </a:tabLst>
              </a:pPr>
              <a:r>
                <a:rPr b="0" lang="it" sz="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5</a:t>
              </a:r>
              <a:endParaRPr b="0" lang="en-US" sz="800" spc="-1" strike="noStrike">
                <a:latin typeface="Arial"/>
              </a:endParaRPr>
            </a:p>
          </p:txBody>
        </p:sp>
        <p:sp>
          <p:nvSpPr>
            <p:cNvPr id="367" name="CustomShape 10"/>
            <p:cNvSpPr/>
            <p:nvPr/>
          </p:nvSpPr>
          <p:spPr>
            <a:xfrm>
              <a:off x="3910320" y="3516480"/>
              <a:ext cx="2776680" cy="747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MAINTENANCE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-Software maintenance/after delivery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-Hardware maintenance</a:t>
              </a:r>
              <a:endParaRPr b="0" lang="en-US" sz="1200" spc="-1" strike="noStrike"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it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7000 doctors (PC, bug issues) * 15 € /hours * 5 hours = 525.000 €  (annual)</a:t>
              </a:r>
              <a:endParaRPr b="0" lang="en-US" sz="12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259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2022-01-23T07:08:21Z</dcterms:modified>
  <cp:revision>1</cp:revision>
  <dc:subject/>
  <dc:title/>
</cp:coreProperties>
</file>